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8"/>
  </p:notesMasterIdLst>
  <p:sldIdLst>
    <p:sldId id="257" r:id="rId2"/>
    <p:sldId id="258" r:id="rId3"/>
    <p:sldId id="259" r:id="rId4"/>
    <p:sldId id="260" r:id="rId5"/>
    <p:sldId id="261" r:id="rId6"/>
    <p:sldId id="262" r:id="rId7"/>
    <p:sldId id="263" r:id="rId8"/>
    <p:sldId id="264" r:id="rId9"/>
    <p:sldId id="265" r:id="rId10"/>
    <p:sldId id="266" r:id="rId11"/>
    <p:sldId id="267" r:id="rId12"/>
    <p:sldId id="268" r:id="rId13"/>
    <p:sldId id="269" r:id="rId14"/>
    <p:sldId id="271" r:id="rId15"/>
    <p:sldId id="272" r:id="rId16"/>
    <p:sldId id="273" r:id="rId17"/>
    <p:sldId id="274" r:id="rId18"/>
    <p:sldId id="275" r:id="rId19"/>
    <p:sldId id="276" r:id="rId20"/>
    <p:sldId id="277" r:id="rId21"/>
    <p:sldId id="278" r:id="rId22"/>
    <p:sldId id="279" r:id="rId23"/>
    <p:sldId id="280" r:id="rId24"/>
    <p:sldId id="281" r:id="rId25"/>
    <p:sldId id="282" r:id="rId26"/>
    <p:sldId id="283" r:id="rId27"/>
    <p:sldId id="284" r:id="rId28"/>
    <p:sldId id="285" r:id="rId29"/>
    <p:sldId id="270" r:id="rId30"/>
    <p:sldId id="286" r:id="rId31"/>
    <p:sldId id="287" r:id="rId32"/>
    <p:sldId id="288" r:id="rId33"/>
    <p:sldId id="289" r:id="rId34"/>
    <p:sldId id="290" r:id="rId35"/>
    <p:sldId id="291" r:id="rId36"/>
    <p:sldId id="292" r:id="rId3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SorterView">
  <p:normalViewPr>
    <p:restoredLeft sz="15620"/>
    <p:restoredTop sz="94660"/>
  </p:normalViewPr>
  <p:slideViewPr>
    <p:cSldViewPr>
      <p:cViewPr varScale="1">
        <p:scale>
          <a:sx n="83" d="100"/>
          <a:sy n="83" d="100"/>
        </p:scale>
        <p:origin x="-78" y="-156"/>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6CF154A-C35D-40CA-816A-8A7730FFF7AA}" type="datetimeFigureOut">
              <a:rPr lang="en-US" smtClean="0"/>
              <a:t>1/24/2012</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75BDE4A9-A976-437F-80A7-F50D9EA17207}" type="slidenum">
              <a:rPr lang="en-US" smtClean="0"/>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62"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C7D15124-7C4A-49CC-BE94-ED58367D8DAE}" type="slidenum">
              <a:rPr lang="en-US"/>
              <a:pPr eaLnBrk="1" hangingPunct="1"/>
              <a:t>1</a:t>
            </a:fld>
            <a:endParaRPr lang="en-US"/>
          </a:p>
        </p:txBody>
      </p:sp>
      <p:sp>
        <p:nvSpPr>
          <p:cNvPr id="92163" name="Rectangle 2"/>
          <p:cNvSpPr>
            <a:spLocks noGrp="1" noRot="1" noChangeAspect="1" noChangeArrowheads="1" noTextEdit="1"/>
          </p:cNvSpPr>
          <p:nvPr>
            <p:ph type="sldImg"/>
          </p:nvPr>
        </p:nvSpPr>
        <p:spPr>
          <a:ln/>
        </p:spPr>
      </p:sp>
      <p:sp>
        <p:nvSpPr>
          <p:cNvPr id="92164" name="Rectangle 3"/>
          <p:cNvSpPr>
            <a:spLocks noGrp="1" noChangeArrowheads="1"/>
          </p:cNvSpPr>
          <p:nvPr>
            <p:ph type="body" idx="1"/>
          </p:nvPr>
        </p:nvSpPr>
        <p:spPr>
          <a:xfrm>
            <a:off x="914400" y="4341814"/>
            <a:ext cx="5029200" cy="4116387"/>
          </a:xfrm>
          <a:noFill/>
        </p:spPr>
        <p:txBody>
          <a:bodyPr lIns="89730" tIns="44865" rIns="89730" bIns="44865"/>
          <a:lstStyle/>
          <a:p>
            <a:pPr eaLnBrk="1" hangingPunct="1"/>
            <a:r>
              <a:rPr lang="en-US" sz="1000" dirty="0" smtClean="0"/>
              <a:t>The articulation aspect of CAS is motor in nature.  It is a disorder of MOVEMENT, not in actual sound production.  So as SLP’s it may be a difficult concept.  We are very used to thinking in terms of individual sound production.  With these children, we need to focus on the process of movements required.  The reason there is so much irregularity in the child’s speech is that they don’t get the sound sequences.  Look at production of similar movements with lots of drill.  </a:t>
            </a:r>
          </a:p>
          <a:p>
            <a:pPr eaLnBrk="1" hangingPunct="1"/>
            <a:endParaRPr lang="en-US" dirty="0"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0354"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4CEC3E16-D722-4596-ABDC-7159C7649ED4}" type="slidenum">
              <a:rPr lang="en-US"/>
              <a:pPr eaLnBrk="1" hangingPunct="1"/>
              <a:t>16</a:t>
            </a:fld>
            <a:endParaRPr lang="en-US"/>
          </a:p>
        </p:txBody>
      </p:sp>
      <p:sp>
        <p:nvSpPr>
          <p:cNvPr id="100355" name="Rectangle 2"/>
          <p:cNvSpPr>
            <a:spLocks noGrp="1" noRot="1" noChangeAspect="1" noChangeArrowheads="1" noTextEdit="1"/>
          </p:cNvSpPr>
          <p:nvPr>
            <p:ph type="sldImg"/>
          </p:nvPr>
        </p:nvSpPr>
        <p:spPr>
          <a:ln/>
        </p:spPr>
      </p:sp>
      <p:sp>
        <p:nvSpPr>
          <p:cNvPr id="100356" name="Rectangle 3"/>
          <p:cNvSpPr>
            <a:spLocks noGrp="1" noChangeArrowheads="1"/>
          </p:cNvSpPr>
          <p:nvPr>
            <p:ph type="body" idx="1"/>
          </p:nvPr>
        </p:nvSpPr>
        <p:spPr>
          <a:xfrm>
            <a:off x="914400" y="4341814"/>
            <a:ext cx="5029200" cy="4116387"/>
          </a:xfrm>
          <a:noFill/>
        </p:spPr>
        <p:txBody>
          <a:bodyPr lIns="89730" tIns="44865" rIns="89730" bIns="44865"/>
          <a:lstStyle/>
          <a:p>
            <a:pPr eaLnBrk="1" hangingPunct="1"/>
            <a:endParaRPr lang="en-US"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1378"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858C7B29-1F45-444C-A18C-083246E8881A}" type="slidenum">
              <a:rPr lang="en-US"/>
              <a:pPr eaLnBrk="1" hangingPunct="1"/>
              <a:t>18</a:t>
            </a:fld>
            <a:endParaRPr lang="en-US"/>
          </a:p>
        </p:txBody>
      </p:sp>
      <p:sp>
        <p:nvSpPr>
          <p:cNvPr id="101379" name="Rectangle 2"/>
          <p:cNvSpPr>
            <a:spLocks noGrp="1" noRot="1" noChangeAspect="1" noChangeArrowheads="1" noTextEdit="1"/>
          </p:cNvSpPr>
          <p:nvPr>
            <p:ph type="sldImg"/>
          </p:nvPr>
        </p:nvSpPr>
        <p:spPr>
          <a:ln/>
        </p:spPr>
      </p:sp>
      <p:sp>
        <p:nvSpPr>
          <p:cNvPr id="101380" name="Rectangle 3"/>
          <p:cNvSpPr>
            <a:spLocks noGrp="1" noChangeArrowheads="1"/>
          </p:cNvSpPr>
          <p:nvPr>
            <p:ph type="body" idx="1"/>
          </p:nvPr>
        </p:nvSpPr>
        <p:spPr>
          <a:xfrm>
            <a:off x="914400" y="4341814"/>
            <a:ext cx="5029200" cy="4116387"/>
          </a:xfrm>
          <a:noFill/>
        </p:spPr>
        <p:txBody>
          <a:bodyPr lIns="89730" tIns="44865" rIns="89730" bIns="44865"/>
          <a:lstStyle/>
          <a:p>
            <a:pPr eaLnBrk="1" hangingPunct="1"/>
            <a:endParaRPr lang="en-US" smtClean="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2"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321E32E8-5B92-4DF6-8150-750867980556}" type="slidenum">
              <a:rPr lang="en-US"/>
              <a:pPr eaLnBrk="1" hangingPunct="1"/>
              <a:t>19</a:t>
            </a:fld>
            <a:endParaRPr lang="en-US"/>
          </a:p>
        </p:txBody>
      </p:sp>
      <p:sp>
        <p:nvSpPr>
          <p:cNvPr id="102403" name="Rectangle 2"/>
          <p:cNvSpPr>
            <a:spLocks noGrp="1" noRot="1" noChangeAspect="1" noChangeArrowheads="1" noTextEdit="1"/>
          </p:cNvSpPr>
          <p:nvPr>
            <p:ph type="sldImg"/>
          </p:nvPr>
        </p:nvSpPr>
        <p:spPr>
          <a:ln/>
        </p:spPr>
      </p:sp>
      <p:sp>
        <p:nvSpPr>
          <p:cNvPr id="102404" name="Rectangle 3"/>
          <p:cNvSpPr>
            <a:spLocks noGrp="1" noChangeArrowheads="1"/>
          </p:cNvSpPr>
          <p:nvPr>
            <p:ph type="body" idx="1"/>
          </p:nvPr>
        </p:nvSpPr>
        <p:spPr>
          <a:xfrm>
            <a:off x="914400" y="4341814"/>
            <a:ext cx="5029200" cy="4116387"/>
          </a:xfrm>
          <a:noFill/>
        </p:spPr>
        <p:txBody>
          <a:bodyPr lIns="89730" tIns="44865" rIns="89730" bIns="44865"/>
          <a:lstStyle/>
          <a:p>
            <a:pPr eaLnBrk="1" hangingPunct="1"/>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3186"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867850B8-9874-4D28-A8F2-88ABA79BD2D8}" type="slidenum">
              <a:rPr lang="en-US"/>
              <a:pPr eaLnBrk="1" hangingPunct="1"/>
              <a:t>2</a:t>
            </a:fld>
            <a:endParaRPr lang="en-US"/>
          </a:p>
        </p:txBody>
      </p:sp>
      <p:sp>
        <p:nvSpPr>
          <p:cNvPr id="93187" name="Rectangle 2"/>
          <p:cNvSpPr>
            <a:spLocks noGrp="1" noRot="1" noChangeAspect="1" noChangeArrowheads="1" noTextEdit="1"/>
          </p:cNvSpPr>
          <p:nvPr>
            <p:ph type="sldImg"/>
          </p:nvPr>
        </p:nvSpPr>
        <p:spPr>
          <a:ln/>
        </p:spPr>
      </p:sp>
      <p:sp>
        <p:nvSpPr>
          <p:cNvPr id="93188" name="Rectangle 3"/>
          <p:cNvSpPr>
            <a:spLocks noGrp="1" noChangeArrowheads="1"/>
          </p:cNvSpPr>
          <p:nvPr>
            <p:ph type="body" idx="1"/>
          </p:nvPr>
        </p:nvSpPr>
        <p:spPr>
          <a:xfrm>
            <a:off x="533400" y="4341814"/>
            <a:ext cx="5943600" cy="4116387"/>
          </a:xfrm>
          <a:noFill/>
        </p:spPr>
        <p:txBody>
          <a:bodyPr lIns="89730" tIns="44865" rIns="89730" bIns="44865"/>
          <a:lstStyle/>
          <a:p>
            <a:pPr eaLnBrk="1" hangingPunct="1"/>
            <a:r>
              <a:rPr lang="en-US" sz="900" smtClean="0"/>
              <a:t>Onset:  From birth, see impairments in development of movements for speech production.</a:t>
            </a:r>
          </a:p>
          <a:p>
            <a:pPr eaLnBrk="1" hangingPunct="1"/>
            <a:r>
              <a:rPr lang="en-US" sz="900" smtClean="0"/>
              <a:t>Course:  Often long, arduous treatments.  Question if because slp’s  didn’t know appropriate interventions, or if just difficult to treat.</a:t>
            </a:r>
          </a:p>
          <a:p>
            <a:pPr eaLnBrk="1" hangingPunct="1"/>
            <a:r>
              <a:rPr lang="en-US" sz="900" smtClean="0"/>
              <a:t>Gender:  Male to female:  3 to 1 For dissertation, had 19% female (or approximately 5 to 1)</a:t>
            </a:r>
          </a:p>
          <a:p>
            <a:pPr eaLnBrk="1" hangingPunct="1"/>
            <a:r>
              <a:rPr lang="en-US" sz="900" smtClean="0"/>
              <a:t>Prevalence:  Generally one in one thousand, not really known.  </a:t>
            </a:r>
          </a:p>
          <a:p>
            <a:pPr eaLnBrk="1" hangingPunct="1"/>
            <a:r>
              <a:rPr lang="en-US" sz="900" smtClean="0"/>
              <a:t>Aggregation:  Genetic studies show some familial transmission with certain disorders (Renpenning syndrome, Soto’s syndrome? etc.)</a:t>
            </a:r>
          </a:p>
          <a:p>
            <a:pPr eaLnBrk="1" hangingPunct="1"/>
            <a:endParaRPr 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210"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10706603-08A2-4994-9E97-D23BA03208BD}" type="slidenum">
              <a:rPr lang="en-US"/>
              <a:pPr eaLnBrk="1" hangingPunct="1"/>
              <a:t>3</a:t>
            </a:fld>
            <a:endParaRPr lang="en-US"/>
          </a:p>
        </p:txBody>
      </p:sp>
      <p:sp>
        <p:nvSpPr>
          <p:cNvPr id="94211" name="Rectangle 2"/>
          <p:cNvSpPr>
            <a:spLocks noGrp="1" noRot="1" noChangeAspect="1" noChangeArrowheads="1" noTextEdit="1"/>
          </p:cNvSpPr>
          <p:nvPr>
            <p:ph type="sldImg"/>
          </p:nvPr>
        </p:nvSpPr>
        <p:spPr>
          <a:ln/>
        </p:spPr>
      </p:sp>
      <p:sp>
        <p:nvSpPr>
          <p:cNvPr id="94212" name="Rectangle 3"/>
          <p:cNvSpPr>
            <a:spLocks noGrp="1" noChangeArrowheads="1"/>
          </p:cNvSpPr>
          <p:nvPr>
            <p:ph type="body" idx="1"/>
          </p:nvPr>
        </p:nvSpPr>
        <p:spPr>
          <a:xfrm>
            <a:off x="914400" y="4343401"/>
            <a:ext cx="5029200" cy="4114800"/>
          </a:xfrm>
          <a:noFill/>
        </p:spPr>
        <p:txBody>
          <a:bodyPr lIns="91435" tIns="45718" rIns="91435" bIns="45718"/>
          <a:lstStyle/>
          <a:p>
            <a:pPr eaLnBrk="1" hangingPunct="1"/>
            <a:r>
              <a:rPr lang="en-US" smtClean="0"/>
              <a:t>These characteristics have been commonly cited in the research literature and within the books directed at CAS.  </a:t>
            </a: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210"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10706603-08A2-4994-9E97-D23BA03208BD}" type="slidenum">
              <a:rPr lang="en-US"/>
              <a:pPr eaLnBrk="1" hangingPunct="1"/>
              <a:t>4</a:t>
            </a:fld>
            <a:endParaRPr lang="en-US"/>
          </a:p>
        </p:txBody>
      </p:sp>
      <p:sp>
        <p:nvSpPr>
          <p:cNvPr id="94211" name="Rectangle 2"/>
          <p:cNvSpPr>
            <a:spLocks noGrp="1" noRot="1" noChangeAspect="1" noChangeArrowheads="1" noTextEdit="1"/>
          </p:cNvSpPr>
          <p:nvPr>
            <p:ph type="sldImg"/>
          </p:nvPr>
        </p:nvSpPr>
        <p:spPr>
          <a:ln/>
        </p:spPr>
      </p:sp>
      <p:sp>
        <p:nvSpPr>
          <p:cNvPr id="94212" name="Rectangle 3"/>
          <p:cNvSpPr>
            <a:spLocks noGrp="1" noChangeArrowheads="1"/>
          </p:cNvSpPr>
          <p:nvPr>
            <p:ph type="body" idx="1"/>
          </p:nvPr>
        </p:nvSpPr>
        <p:spPr>
          <a:xfrm>
            <a:off x="914400" y="4343401"/>
            <a:ext cx="5029200" cy="4114800"/>
          </a:xfrm>
          <a:noFill/>
        </p:spPr>
        <p:txBody>
          <a:bodyPr lIns="91435" tIns="45718" rIns="91435" bIns="45718"/>
          <a:lstStyle/>
          <a:p>
            <a:pPr eaLnBrk="1" hangingPunct="1"/>
            <a:r>
              <a:rPr lang="en-US" smtClean="0"/>
              <a:t>These characteristics have been commonly cited in the research literature and within the books directed at CAS.  </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4"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AC340F18-B539-497A-A928-D68153F5970C}" type="slidenum">
              <a:rPr lang="en-US"/>
              <a:pPr eaLnBrk="1" hangingPunct="1"/>
              <a:t>6</a:t>
            </a:fld>
            <a:endParaRPr lang="en-US"/>
          </a:p>
        </p:txBody>
      </p:sp>
      <p:sp>
        <p:nvSpPr>
          <p:cNvPr id="95235" name="Rectangle 2"/>
          <p:cNvSpPr>
            <a:spLocks noGrp="1" noRot="1" noChangeAspect="1" noChangeArrowheads="1" noTextEdit="1"/>
          </p:cNvSpPr>
          <p:nvPr>
            <p:ph type="sldImg"/>
          </p:nvPr>
        </p:nvSpPr>
        <p:spPr>
          <a:ln/>
        </p:spPr>
      </p:sp>
      <p:sp>
        <p:nvSpPr>
          <p:cNvPr id="95236" name="Rectangle 3"/>
          <p:cNvSpPr>
            <a:spLocks noGrp="1" noChangeArrowheads="1"/>
          </p:cNvSpPr>
          <p:nvPr>
            <p:ph type="body" idx="1"/>
          </p:nvPr>
        </p:nvSpPr>
        <p:spPr>
          <a:xfrm>
            <a:off x="914400" y="4343401"/>
            <a:ext cx="5029200" cy="4114800"/>
          </a:xfrm>
          <a:noFill/>
        </p:spPr>
        <p:txBody>
          <a:bodyPr lIns="91435" tIns="45718" rIns="91435" bIns="45718"/>
          <a:lstStyle/>
          <a:p>
            <a:pPr eaLnBrk="1" hangingPunct="1"/>
            <a:endParaRPr lang="en-U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258"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B4A311BC-5CC4-4498-8394-3E86AC8EA0CD}" type="slidenum">
              <a:rPr lang="en-US"/>
              <a:pPr eaLnBrk="1" hangingPunct="1"/>
              <a:t>7</a:t>
            </a:fld>
            <a:endParaRPr lang="en-US"/>
          </a:p>
        </p:txBody>
      </p:sp>
      <p:sp>
        <p:nvSpPr>
          <p:cNvPr id="96259" name="Rectangle 2"/>
          <p:cNvSpPr>
            <a:spLocks noGrp="1" noRot="1" noChangeAspect="1" noChangeArrowheads="1" noTextEdit="1"/>
          </p:cNvSpPr>
          <p:nvPr>
            <p:ph type="sldImg"/>
          </p:nvPr>
        </p:nvSpPr>
        <p:spPr>
          <a:ln/>
        </p:spPr>
      </p:sp>
      <p:sp>
        <p:nvSpPr>
          <p:cNvPr id="96260" name="Rectangle 3"/>
          <p:cNvSpPr>
            <a:spLocks noGrp="1" noChangeArrowheads="1"/>
          </p:cNvSpPr>
          <p:nvPr>
            <p:ph type="body" idx="1"/>
          </p:nvPr>
        </p:nvSpPr>
        <p:spPr>
          <a:xfrm>
            <a:off x="914400" y="4343401"/>
            <a:ext cx="5029200" cy="4114800"/>
          </a:xfrm>
          <a:noFill/>
        </p:spPr>
        <p:txBody>
          <a:bodyPr lIns="91435" tIns="45718" rIns="91435" bIns="45718"/>
          <a:lstStyle/>
          <a:p>
            <a:pPr eaLnBrk="1" hangingPunct="1"/>
            <a:r>
              <a:rPr lang="en-US" sz="1800" dirty="0" smtClean="0"/>
              <a:t>Lack consistent error production seen with developmental delay.  Not result of immature sound productions, but actual motoric impairment.  </a:t>
            </a:r>
          </a:p>
          <a:p>
            <a:pPr eaLnBrk="1" hangingPunct="1"/>
            <a:r>
              <a:rPr lang="en-US" sz="1800" dirty="0" smtClean="0"/>
              <a:t>Dysarthria will also exhibit consistent errors, with some physical signs of weakness, paralysis, etc.</a:t>
            </a:r>
          </a:p>
          <a:p>
            <a:pPr eaLnBrk="1" hangingPunct="1"/>
            <a:endParaRPr lang="en-US" sz="1800" dirty="0" smtClean="0"/>
          </a:p>
          <a:p>
            <a:pPr eaLnBrk="1" hangingPunct="1"/>
            <a:r>
              <a:rPr lang="en-US" sz="1800" dirty="0" smtClean="0"/>
              <a:t>CAS is a disorder of movement.</a:t>
            </a:r>
          </a:p>
          <a:p>
            <a:pPr eaLnBrk="1" hangingPunct="1"/>
            <a:endParaRPr lang="en-US" dirty="0"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2"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D902D5FF-2D5B-4159-A665-1AE23023AE81}" type="slidenum">
              <a:rPr lang="en-US"/>
              <a:pPr eaLnBrk="1" hangingPunct="1"/>
              <a:t>8</a:t>
            </a:fld>
            <a:endParaRPr lang="en-US"/>
          </a:p>
        </p:txBody>
      </p:sp>
      <p:sp>
        <p:nvSpPr>
          <p:cNvPr id="97283" name="Rectangle 2"/>
          <p:cNvSpPr>
            <a:spLocks noGrp="1" noRot="1" noChangeAspect="1" noChangeArrowheads="1" noTextEdit="1"/>
          </p:cNvSpPr>
          <p:nvPr>
            <p:ph type="sldImg"/>
          </p:nvPr>
        </p:nvSpPr>
        <p:spPr>
          <a:ln/>
        </p:spPr>
      </p:sp>
      <p:sp>
        <p:nvSpPr>
          <p:cNvPr id="97284" name="Rectangle 3"/>
          <p:cNvSpPr>
            <a:spLocks noGrp="1" noChangeArrowheads="1"/>
          </p:cNvSpPr>
          <p:nvPr>
            <p:ph type="body" idx="1"/>
          </p:nvPr>
        </p:nvSpPr>
        <p:spPr>
          <a:xfrm>
            <a:off x="914400" y="4343401"/>
            <a:ext cx="5029200" cy="4114800"/>
          </a:xfrm>
          <a:noFill/>
        </p:spPr>
        <p:txBody>
          <a:bodyPr lIns="91435" tIns="45718" rIns="91435" bIns="45718"/>
          <a:lstStyle/>
          <a:p>
            <a:pPr eaLnBrk="1" hangingPunct="1"/>
            <a:endParaRPr lang="en-U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306"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F7303A57-D8AF-4D11-9FC8-02152E87AA15}" type="slidenum">
              <a:rPr lang="en-US"/>
              <a:pPr eaLnBrk="1" hangingPunct="1"/>
              <a:t>10</a:t>
            </a:fld>
            <a:endParaRPr lang="en-US"/>
          </a:p>
        </p:txBody>
      </p:sp>
      <p:sp>
        <p:nvSpPr>
          <p:cNvPr id="98307" name="Rectangle 2"/>
          <p:cNvSpPr>
            <a:spLocks noGrp="1" noRot="1" noChangeAspect="1" noChangeArrowheads="1" noTextEdit="1"/>
          </p:cNvSpPr>
          <p:nvPr>
            <p:ph type="sldImg"/>
          </p:nvPr>
        </p:nvSpPr>
        <p:spPr>
          <a:ln/>
        </p:spPr>
      </p:sp>
      <p:sp>
        <p:nvSpPr>
          <p:cNvPr id="98308" name="Rectangle 3"/>
          <p:cNvSpPr>
            <a:spLocks noGrp="1" noChangeArrowheads="1"/>
          </p:cNvSpPr>
          <p:nvPr>
            <p:ph type="body" idx="1"/>
          </p:nvPr>
        </p:nvSpPr>
        <p:spPr>
          <a:xfrm>
            <a:off x="914400" y="4343401"/>
            <a:ext cx="5029200" cy="4114800"/>
          </a:xfrm>
          <a:noFill/>
        </p:spPr>
        <p:txBody>
          <a:bodyPr lIns="91435" tIns="45718" rIns="91435" bIns="45718"/>
          <a:lstStyle/>
          <a:p>
            <a:pPr eaLnBrk="1" hangingPunct="1"/>
            <a:endParaRPr lang="en-U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9330" name="Rectangle 7"/>
          <p:cNvSpPr>
            <a:spLocks noGrp="1" noChangeArrowheads="1"/>
          </p:cNvSpPr>
          <p:nvPr>
            <p:ph type="sldNum" sz="quarter" idx="5"/>
          </p:nvPr>
        </p:nvSpPr>
        <p:spPr>
          <a:noFill/>
        </p:spPr>
        <p:txBody>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A093BF97-DA42-45AB-ADFB-BDCC0C906728}" type="slidenum">
              <a:rPr lang="en-US"/>
              <a:pPr eaLnBrk="1" hangingPunct="1"/>
              <a:t>12</a:t>
            </a:fld>
            <a:endParaRPr lang="en-US"/>
          </a:p>
        </p:txBody>
      </p:sp>
      <p:sp>
        <p:nvSpPr>
          <p:cNvPr id="99331" name="Rectangle 2"/>
          <p:cNvSpPr>
            <a:spLocks noGrp="1" noRot="1" noChangeAspect="1" noChangeArrowheads="1" noTextEdit="1"/>
          </p:cNvSpPr>
          <p:nvPr>
            <p:ph type="sldImg"/>
          </p:nvPr>
        </p:nvSpPr>
        <p:spPr>
          <a:ln/>
        </p:spPr>
      </p:sp>
      <p:sp>
        <p:nvSpPr>
          <p:cNvPr id="99332" name="Rectangle 3"/>
          <p:cNvSpPr>
            <a:spLocks noGrp="1" noChangeArrowheads="1"/>
          </p:cNvSpPr>
          <p:nvPr>
            <p:ph type="body" idx="1"/>
          </p:nvPr>
        </p:nvSpPr>
        <p:spPr>
          <a:xfrm>
            <a:off x="914400" y="4343401"/>
            <a:ext cx="5029200" cy="4114800"/>
          </a:xfrm>
          <a:noFill/>
        </p:spPr>
        <p:txBody>
          <a:bodyPr lIns="91435" tIns="45718" rIns="91435" bIns="45718"/>
          <a:lstStyle/>
          <a:p>
            <a:pPr eaLnBrk="1" hangingPunct="1"/>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477918F-D2B8-4B4B-AA14-9A58ED85372B}" type="datetimeFigureOut">
              <a:rPr lang="en-US" smtClean="0"/>
              <a:t>1/24/2012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121B23-FC4D-4CCC-95E0-7BE913990F50}"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477918F-D2B8-4B4B-AA14-9A58ED85372B}" type="datetimeFigureOut">
              <a:rPr lang="en-US" smtClean="0"/>
              <a:t>1/24/2012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121B23-FC4D-4CCC-95E0-7BE913990F50}"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477918F-D2B8-4B4B-AA14-9A58ED85372B}" type="datetimeFigureOut">
              <a:rPr lang="en-US" smtClean="0"/>
              <a:t>1/24/2012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121B23-FC4D-4CCC-95E0-7BE913990F50}"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477918F-D2B8-4B4B-AA14-9A58ED85372B}" type="datetimeFigureOut">
              <a:rPr lang="en-US" smtClean="0"/>
              <a:t>1/24/2012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121B23-FC4D-4CCC-95E0-7BE913990F50}"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477918F-D2B8-4B4B-AA14-9A58ED85372B}" type="datetimeFigureOut">
              <a:rPr lang="en-US" smtClean="0"/>
              <a:t>1/24/2012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121B23-FC4D-4CCC-95E0-7BE913990F50}"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477918F-D2B8-4B4B-AA14-9A58ED85372B}" type="datetimeFigureOut">
              <a:rPr lang="en-US" smtClean="0"/>
              <a:t>1/24/2012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8121B23-FC4D-4CCC-95E0-7BE913990F50}"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477918F-D2B8-4B4B-AA14-9A58ED85372B}" type="datetimeFigureOut">
              <a:rPr lang="en-US" smtClean="0"/>
              <a:t>1/24/2012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8121B23-FC4D-4CCC-95E0-7BE913990F50}"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477918F-D2B8-4B4B-AA14-9A58ED85372B}" type="datetimeFigureOut">
              <a:rPr lang="en-US" smtClean="0"/>
              <a:t>1/24/2012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8121B23-FC4D-4CCC-95E0-7BE913990F50}"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477918F-D2B8-4B4B-AA14-9A58ED85372B}" type="datetimeFigureOut">
              <a:rPr lang="en-US" smtClean="0"/>
              <a:t>1/24/2012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8121B23-FC4D-4CCC-95E0-7BE913990F50}"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477918F-D2B8-4B4B-AA14-9A58ED85372B}" type="datetimeFigureOut">
              <a:rPr lang="en-US" smtClean="0"/>
              <a:t>1/24/2012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8121B23-FC4D-4CCC-95E0-7BE913990F50}"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477918F-D2B8-4B4B-AA14-9A58ED85372B}" type="datetimeFigureOut">
              <a:rPr lang="en-US" smtClean="0"/>
              <a:t>1/24/2012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8121B23-FC4D-4CCC-95E0-7BE913990F50}"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477918F-D2B8-4B4B-AA14-9A58ED85372B}" type="datetimeFigureOut">
              <a:rPr lang="en-US" smtClean="0"/>
              <a:t>1/24/2012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8121B23-FC4D-4CCC-95E0-7BE913990F50}"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a:xfrm>
            <a:off x="762000" y="533400"/>
            <a:ext cx="7696200" cy="1066800"/>
          </a:xfrm>
        </p:spPr>
        <p:txBody>
          <a:bodyPr/>
          <a:lstStyle/>
          <a:p>
            <a:pPr eaLnBrk="1" hangingPunct="1"/>
            <a:r>
              <a:rPr lang="en-US" dirty="0" smtClean="0"/>
              <a:t>Childhood Apraxia Defined</a:t>
            </a:r>
          </a:p>
        </p:txBody>
      </p:sp>
      <p:sp>
        <p:nvSpPr>
          <p:cNvPr id="4099" name="Rectangle 3"/>
          <p:cNvSpPr>
            <a:spLocks noGrp="1" noChangeArrowheads="1"/>
          </p:cNvSpPr>
          <p:nvPr>
            <p:ph type="body" idx="1"/>
          </p:nvPr>
        </p:nvSpPr>
        <p:spPr>
          <a:xfrm>
            <a:off x="228600" y="1676400"/>
            <a:ext cx="8610600" cy="4724400"/>
          </a:xfrm>
          <a:solidFill>
            <a:schemeClr val="bg1"/>
          </a:solidFill>
        </p:spPr>
        <p:txBody>
          <a:bodyPr/>
          <a:lstStyle/>
          <a:p>
            <a:pPr marL="374650" indent="-374650" eaLnBrk="1" hangingPunct="1">
              <a:buFont typeface="Wingdings" pitchFamily="2" charset="2"/>
              <a:buNone/>
            </a:pPr>
            <a:r>
              <a:rPr lang="en-US" dirty="0" smtClean="0"/>
              <a:t>Typically defined in terms of sound production error patterns, but </a:t>
            </a:r>
            <a:r>
              <a:rPr lang="en-US" b="1" dirty="0" smtClean="0"/>
              <a:t>actually</a:t>
            </a:r>
            <a:r>
              <a:rPr lang="en-US" dirty="0" smtClean="0"/>
              <a:t> a disorder of </a:t>
            </a:r>
            <a:r>
              <a:rPr lang="en-US" i="1" dirty="0" smtClean="0"/>
              <a:t>movement</a:t>
            </a:r>
            <a:r>
              <a:rPr lang="en-US" dirty="0" smtClean="0"/>
              <a:t>.  </a:t>
            </a:r>
          </a:p>
          <a:p>
            <a:pPr marL="374650" indent="-374650" eaLnBrk="1" hangingPunct="1">
              <a:buFont typeface="Wingdings" pitchFamily="2" charset="2"/>
              <a:buNone/>
            </a:pPr>
            <a:r>
              <a:rPr lang="en-US" sz="3400" b="1" dirty="0" smtClean="0"/>
              <a:t>Difficulty is noted with purposeful voluntary </a:t>
            </a:r>
            <a:r>
              <a:rPr lang="en-US" sz="3400" b="1" i="1" dirty="0" smtClean="0"/>
              <a:t>movements</a:t>
            </a:r>
            <a:r>
              <a:rPr lang="en-US" sz="3400" b="1" dirty="0" smtClean="0"/>
              <a:t> for speech, creating an inability to </a:t>
            </a:r>
            <a:r>
              <a:rPr lang="en-US" sz="3400" b="1" u="sng" dirty="0" smtClean="0"/>
              <a:t>sequence</a:t>
            </a:r>
            <a:r>
              <a:rPr lang="en-US" sz="3400" b="1" dirty="0" smtClean="0"/>
              <a:t> speech movements in the </a:t>
            </a:r>
            <a:r>
              <a:rPr lang="en-US" sz="3400" b="1" i="1" dirty="0" smtClean="0"/>
              <a:t>absence of paralysis</a:t>
            </a:r>
            <a:r>
              <a:rPr lang="en-US" sz="3400" b="1" dirty="0" smtClean="0"/>
              <a:t>. (Caruso &amp; Strand, 1998)</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p:nvPr>
        </p:nvSpPr>
        <p:spPr>
          <a:xfrm>
            <a:off x="838200" y="457200"/>
            <a:ext cx="7696200" cy="1066800"/>
          </a:xfrm>
        </p:spPr>
        <p:txBody>
          <a:bodyPr/>
          <a:lstStyle/>
          <a:p>
            <a:pPr eaLnBrk="1" hangingPunct="1"/>
            <a:r>
              <a:rPr lang="en-US" sz="4300" b="0" smtClean="0"/>
              <a:t>Focused Attention</a:t>
            </a:r>
            <a:endParaRPr lang="en-US" sz="4300" smtClean="0"/>
          </a:p>
        </p:txBody>
      </p:sp>
      <p:sp>
        <p:nvSpPr>
          <p:cNvPr id="18435" name="Rectangle 3"/>
          <p:cNvSpPr>
            <a:spLocks noGrp="1" noChangeArrowheads="1"/>
          </p:cNvSpPr>
          <p:nvPr>
            <p:ph type="body" idx="1"/>
          </p:nvPr>
        </p:nvSpPr>
        <p:spPr>
          <a:xfrm>
            <a:off x="304800" y="1600200"/>
            <a:ext cx="8534400" cy="5029200"/>
          </a:xfrm>
        </p:spPr>
        <p:txBody>
          <a:bodyPr/>
          <a:lstStyle/>
          <a:p>
            <a:pPr eaLnBrk="1" hangingPunct="1">
              <a:buFont typeface="Wingdings" pitchFamily="2" charset="2"/>
              <a:buNone/>
            </a:pPr>
            <a:r>
              <a:rPr lang="en-US" sz="2600" b="1" smtClean="0"/>
              <a:t>“ability to focus cognitive, perceptual, sensory &amp; activity toward the skill he/she is attempting to learn”</a:t>
            </a:r>
          </a:p>
          <a:p>
            <a:pPr lvl="1" eaLnBrk="1" hangingPunct="1"/>
            <a:r>
              <a:rPr lang="en-US" b="1" smtClean="0"/>
              <a:t>need intent to learn</a:t>
            </a:r>
          </a:p>
          <a:p>
            <a:pPr lvl="1" eaLnBrk="1" hangingPunct="1"/>
            <a:r>
              <a:rPr lang="en-US" b="1" smtClean="0"/>
              <a:t>limit extraneous stimuli</a:t>
            </a:r>
          </a:p>
          <a:p>
            <a:pPr lvl="1" eaLnBrk="1" hangingPunct="1"/>
            <a:r>
              <a:rPr lang="en-US" b="1" smtClean="0"/>
              <a:t>stimuli that limit cognitive, linguistic, phonetic load will enhance child’s ability to focus attention</a:t>
            </a:r>
          </a:p>
          <a:p>
            <a:pPr lvl="1" eaLnBrk="1" hangingPunct="1"/>
            <a:r>
              <a:rPr lang="en-US" b="1" smtClean="0"/>
              <a:t>child must look at &amp; listen to clinician</a:t>
            </a:r>
          </a:p>
          <a:p>
            <a:pPr lvl="1" eaLnBrk="1" hangingPunct="1"/>
            <a:r>
              <a:rPr lang="en-US" b="1" smtClean="0"/>
              <a:t>novelty: change position, vary volume, etc</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title"/>
          </p:nvPr>
        </p:nvSpPr>
        <p:spPr/>
        <p:txBody>
          <a:bodyPr/>
          <a:lstStyle/>
          <a:p>
            <a:pPr eaLnBrk="1" hangingPunct="1"/>
            <a:r>
              <a:rPr lang="en-US" sz="4300" b="0" smtClean="0"/>
              <a:t>Motivation</a:t>
            </a:r>
            <a:endParaRPr lang="en-US" b="0" smtClean="0"/>
          </a:p>
        </p:txBody>
      </p:sp>
      <p:sp>
        <p:nvSpPr>
          <p:cNvPr id="19459" name="Rectangle 3"/>
          <p:cNvSpPr>
            <a:spLocks noGrp="1" noChangeArrowheads="1"/>
          </p:cNvSpPr>
          <p:nvPr>
            <p:ph type="body" idx="1"/>
          </p:nvPr>
        </p:nvSpPr>
        <p:spPr>
          <a:xfrm>
            <a:off x="457200" y="2057400"/>
            <a:ext cx="8229600" cy="4068763"/>
          </a:xfrm>
        </p:spPr>
        <p:txBody>
          <a:bodyPr/>
          <a:lstStyle/>
          <a:p>
            <a:pPr eaLnBrk="1" hangingPunct="1"/>
            <a:r>
              <a:rPr lang="en-US" b="1" smtClean="0"/>
              <a:t>consider desire to talk vs. years of failure talking</a:t>
            </a:r>
          </a:p>
          <a:p>
            <a:pPr eaLnBrk="1" hangingPunct="1"/>
            <a:r>
              <a:rPr lang="en-US" b="1" smtClean="0"/>
              <a:t>make the tasks important, useful</a:t>
            </a:r>
          </a:p>
          <a:p>
            <a:pPr eaLnBrk="1" hangingPunct="1"/>
            <a:r>
              <a:rPr lang="en-US" b="1" smtClean="0"/>
              <a:t>set goals with the child </a:t>
            </a:r>
          </a:p>
          <a:p>
            <a:pPr eaLnBrk="1" hangingPunct="1"/>
            <a:r>
              <a:rPr lang="en-US" b="1" smtClean="0"/>
              <a:t>set a reasonable standard to achieve</a:t>
            </a:r>
          </a:p>
          <a:p>
            <a:pPr eaLnBrk="1" hangingPunct="1"/>
            <a:r>
              <a:rPr lang="en-US" b="1" smtClean="0"/>
              <a:t>provide early success</a:t>
            </a:r>
          </a:p>
          <a:p>
            <a:pPr eaLnBrk="1" hangingPunct="1"/>
            <a:r>
              <a:rPr lang="en-US" b="1" smtClean="0"/>
              <a:t>reduce frustration</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p:txBody>
          <a:bodyPr/>
          <a:lstStyle/>
          <a:p>
            <a:pPr eaLnBrk="1" hangingPunct="1"/>
            <a:r>
              <a:rPr lang="en-US" smtClean="0"/>
              <a:t> </a:t>
            </a:r>
            <a:r>
              <a:rPr lang="en-US" sz="4300" b="0" smtClean="0"/>
              <a:t>General Idea of Task</a:t>
            </a:r>
            <a:endParaRPr lang="en-US" sz="4800" b="0" smtClean="0"/>
          </a:p>
        </p:txBody>
      </p:sp>
      <p:sp>
        <p:nvSpPr>
          <p:cNvPr id="20483" name="Rectangle 3"/>
          <p:cNvSpPr>
            <a:spLocks noGrp="1" noChangeArrowheads="1"/>
          </p:cNvSpPr>
          <p:nvPr>
            <p:ph type="body" idx="1"/>
          </p:nvPr>
        </p:nvSpPr>
        <p:spPr>
          <a:xfrm>
            <a:off x="228600" y="2057400"/>
            <a:ext cx="8686800" cy="4419600"/>
          </a:xfrm>
        </p:spPr>
        <p:txBody>
          <a:bodyPr/>
          <a:lstStyle/>
          <a:p>
            <a:pPr lvl="1" eaLnBrk="1" hangingPunct="1"/>
            <a:r>
              <a:rPr lang="en-US" sz="3500" b="1" smtClean="0"/>
              <a:t>understand task clearly</a:t>
            </a:r>
          </a:p>
          <a:p>
            <a:pPr lvl="1" eaLnBrk="1" hangingPunct="1"/>
            <a:r>
              <a:rPr lang="en-US" sz="3500" b="1" smtClean="0"/>
              <a:t>ways they will learn</a:t>
            </a:r>
          </a:p>
          <a:p>
            <a:pPr lvl="1" eaLnBrk="1" hangingPunct="1"/>
            <a:r>
              <a:rPr lang="en-US" sz="3500" b="1" smtClean="0"/>
              <a:t>keep instructions simple; focus</a:t>
            </a:r>
            <a:r>
              <a:rPr lang="en-US" sz="3000" b="1" smtClean="0"/>
              <a:t> </a:t>
            </a:r>
            <a:r>
              <a:rPr lang="en-US" sz="3500" b="1" smtClean="0"/>
              <a:t>on 1-2 important aspects of </a:t>
            </a:r>
            <a:r>
              <a:rPr lang="en-US" sz="3500" b="1" i="1" smtClean="0"/>
              <a:t>movement.</a:t>
            </a:r>
            <a:r>
              <a:rPr lang="en-US" sz="3000" b="1" i="1" smtClean="0"/>
              <a:t> </a:t>
            </a:r>
          </a:p>
          <a:p>
            <a:pPr lvl="1" eaLnBrk="1" hangingPunct="1"/>
            <a:r>
              <a:rPr lang="en-US" sz="3500" b="1" i="1" smtClean="0"/>
              <a:t>DO NOT OVERINSTRUCT</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p:nvPr>
        </p:nvSpPr>
        <p:spPr/>
        <p:txBody>
          <a:bodyPr/>
          <a:lstStyle/>
          <a:p>
            <a:pPr eaLnBrk="1" hangingPunct="1"/>
            <a:r>
              <a:rPr lang="en-US" sz="4300" b="0" smtClean="0"/>
              <a:t>Observational Learning</a:t>
            </a:r>
          </a:p>
        </p:txBody>
      </p:sp>
      <p:sp>
        <p:nvSpPr>
          <p:cNvPr id="21507" name="Rectangle 3"/>
          <p:cNvSpPr>
            <a:spLocks noGrp="1" noChangeArrowheads="1"/>
          </p:cNvSpPr>
          <p:nvPr>
            <p:ph type="body" idx="1"/>
          </p:nvPr>
        </p:nvSpPr>
        <p:spPr>
          <a:xfrm>
            <a:off x="304800" y="1981200"/>
            <a:ext cx="8458200" cy="4876800"/>
          </a:xfrm>
        </p:spPr>
        <p:txBody>
          <a:bodyPr/>
          <a:lstStyle/>
          <a:p>
            <a:pPr lvl="1" eaLnBrk="1" hangingPunct="1"/>
            <a:r>
              <a:rPr lang="en-US" sz="3500" b="1" smtClean="0"/>
              <a:t>modeling &amp; demonstration with pictures, videotapes, and live demos</a:t>
            </a:r>
          </a:p>
          <a:p>
            <a:pPr lvl="1" eaLnBrk="1" hangingPunct="1"/>
            <a:r>
              <a:rPr lang="en-US" sz="3500" b="1" smtClean="0"/>
              <a:t>show the child the movements a few times covering all stimuli being targeted in the session</a:t>
            </a:r>
          </a:p>
          <a:p>
            <a:pPr lvl="1" eaLnBrk="1" hangingPunct="1"/>
            <a:r>
              <a:rPr lang="en-US" sz="3500" b="1" smtClean="0"/>
              <a:t>be wary of verbal instructions</a:t>
            </a:r>
            <a:endParaRPr lang="en-US" sz="3000" b="1" smtClean="0"/>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Grp="1" noChangeArrowheads="1"/>
          </p:cNvSpPr>
          <p:nvPr>
            <p:ph type="title"/>
          </p:nvPr>
        </p:nvSpPr>
        <p:spPr>
          <a:xfrm>
            <a:off x="0" y="457200"/>
            <a:ext cx="9144000" cy="1219200"/>
          </a:xfrm>
          <a:solidFill>
            <a:schemeClr val="bg1"/>
          </a:solidFill>
        </p:spPr>
        <p:txBody>
          <a:bodyPr/>
          <a:lstStyle/>
          <a:p>
            <a:pPr eaLnBrk="1" hangingPunct="1"/>
            <a:r>
              <a:rPr lang="en-US" b="0" dirty="0" smtClean="0"/>
              <a:t>Establish Reference of Correctness</a:t>
            </a:r>
            <a:endParaRPr lang="en-US" sz="3500" b="0" dirty="0" smtClean="0"/>
          </a:p>
        </p:txBody>
      </p:sp>
      <p:sp>
        <p:nvSpPr>
          <p:cNvPr id="24579" name="Rectangle 3"/>
          <p:cNvSpPr>
            <a:spLocks noGrp="1" noChangeArrowheads="1"/>
          </p:cNvSpPr>
          <p:nvPr>
            <p:ph type="body" idx="1"/>
          </p:nvPr>
        </p:nvSpPr>
        <p:spPr>
          <a:xfrm>
            <a:off x="304800" y="1905000"/>
            <a:ext cx="8458200" cy="4572000"/>
          </a:xfrm>
        </p:spPr>
        <p:txBody>
          <a:bodyPr/>
          <a:lstStyle/>
          <a:p>
            <a:pPr lvl="1" eaLnBrk="1" hangingPunct="1"/>
            <a:r>
              <a:rPr lang="en-US" sz="3500" b="1" smtClean="0"/>
              <a:t>that child understands</a:t>
            </a:r>
          </a:p>
          <a:p>
            <a:pPr lvl="1" eaLnBrk="1" hangingPunct="1"/>
            <a:r>
              <a:rPr lang="en-US" sz="3500" b="1" smtClean="0"/>
              <a:t>use auditory feedback</a:t>
            </a:r>
          </a:p>
          <a:p>
            <a:pPr lvl="1" eaLnBrk="1" hangingPunct="1"/>
            <a:r>
              <a:rPr lang="en-US" sz="3500" b="1" smtClean="0"/>
              <a:t>i.e., for /pa/, may accept lip closure as correct to begin, later move to correct articulatory production</a:t>
            </a:r>
            <a:endParaRPr lang="en-US" smtClean="0"/>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noChangeArrowheads="1"/>
          </p:cNvSpPr>
          <p:nvPr>
            <p:ph type="title"/>
          </p:nvPr>
        </p:nvSpPr>
        <p:spPr>
          <a:xfrm>
            <a:off x="152400" y="228600"/>
            <a:ext cx="7024744" cy="1143000"/>
          </a:xfrm>
          <a:solidFill>
            <a:schemeClr val="bg1"/>
          </a:solidFill>
        </p:spPr>
        <p:txBody>
          <a:bodyPr/>
          <a:lstStyle/>
          <a:p>
            <a:pPr eaLnBrk="1" hangingPunct="1"/>
            <a:r>
              <a:rPr lang="en-US" sz="4500" dirty="0" smtClean="0"/>
              <a:t>Repetitive Practice</a:t>
            </a:r>
            <a:endParaRPr lang="en-US" sz="4300" dirty="0" smtClean="0"/>
          </a:p>
        </p:txBody>
      </p:sp>
      <p:sp>
        <p:nvSpPr>
          <p:cNvPr id="25603" name="Rectangle 3"/>
          <p:cNvSpPr>
            <a:spLocks noGrp="1" noChangeArrowheads="1"/>
          </p:cNvSpPr>
          <p:nvPr>
            <p:ph type="body" idx="1"/>
          </p:nvPr>
        </p:nvSpPr>
        <p:spPr>
          <a:xfrm>
            <a:off x="0" y="1447800"/>
            <a:ext cx="8839200" cy="5181600"/>
          </a:xfrm>
          <a:solidFill>
            <a:schemeClr val="bg1"/>
          </a:solidFill>
        </p:spPr>
        <p:txBody>
          <a:bodyPr/>
          <a:lstStyle/>
          <a:p>
            <a:pPr eaLnBrk="1" hangingPunct="1"/>
            <a:r>
              <a:rPr lang="en-US" sz="3300" dirty="0" smtClean="0"/>
              <a:t>Intensive treatment (best if 5 days/week)</a:t>
            </a:r>
          </a:p>
          <a:p>
            <a:pPr eaLnBrk="1" hangingPunct="1"/>
            <a:r>
              <a:rPr lang="en-US" sz="3300" dirty="0" smtClean="0"/>
              <a:t>Large # of movement repetitions (no less than 40), enough trials/session to allow motor learning to become </a:t>
            </a:r>
            <a:r>
              <a:rPr lang="en-US" sz="3300" b="1" i="1" dirty="0" smtClean="0"/>
              <a:t>automatic</a:t>
            </a:r>
          </a:p>
          <a:p>
            <a:pPr eaLnBrk="1" hangingPunct="1"/>
            <a:r>
              <a:rPr lang="en-US" sz="3300" dirty="0" smtClean="0"/>
              <a:t>use reinforcements that don’t take time</a:t>
            </a:r>
          </a:p>
          <a:p>
            <a:pPr eaLnBrk="1" hangingPunct="1"/>
            <a:r>
              <a:rPr lang="en-US" sz="3300" dirty="0" smtClean="0"/>
              <a:t>Activities should facilitate repeated opportunities for production of target movement patterns</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p:cNvSpPr>
            <a:spLocks noGrp="1" noChangeArrowheads="1"/>
          </p:cNvSpPr>
          <p:nvPr>
            <p:ph type="title"/>
          </p:nvPr>
        </p:nvSpPr>
        <p:spPr>
          <a:xfrm>
            <a:off x="304800" y="762000"/>
            <a:ext cx="8839200" cy="1066800"/>
          </a:xfrm>
        </p:spPr>
        <p:txBody>
          <a:bodyPr/>
          <a:lstStyle/>
          <a:p>
            <a:pPr eaLnBrk="1" hangingPunct="1"/>
            <a:r>
              <a:rPr lang="en-US" smtClean="0"/>
              <a:t> Mass vs. Distributed Practice</a:t>
            </a:r>
          </a:p>
        </p:txBody>
      </p:sp>
      <p:sp>
        <p:nvSpPr>
          <p:cNvPr id="26627" name="Rectangle 3"/>
          <p:cNvSpPr>
            <a:spLocks noGrp="1" noChangeArrowheads="1"/>
          </p:cNvSpPr>
          <p:nvPr>
            <p:ph type="body" idx="1"/>
          </p:nvPr>
        </p:nvSpPr>
        <p:spPr>
          <a:xfrm>
            <a:off x="228600" y="1905000"/>
            <a:ext cx="8915400" cy="4724400"/>
          </a:xfrm>
        </p:spPr>
        <p:txBody>
          <a:bodyPr/>
          <a:lstStyle/>
          <a:p>
            <a:pPr lvl="1" eaLnBrk="1" hangingPunct="1">
              <a:lnSpc>
                <a:spcPct val="90000"/>
              </a:lnSpc>
            </a:pPr>
            <a:r>
              <a:rPr lang="en-US" sz="3200" b="1" smtClean="0"/>
              <a:t>Mass = less frequent, longer sessions</a:t>
            </a:r>
          </a:p>
          <a:p>
            <a:pPr lvl="1" eaLnBrk="1" hangingPunct="1">
              <a:lnSpc>
                <a:spcPct val="90000"/>
              </a:lnSpc>
            </a:pPr>
            <a:r>
              <a:rPr lang="en-US" sz="3200" b="1" smtClean="0"/>
              <a:t>Distributed = frequent, short sessions</a:t>
            </a:r>
          </a:p>
          <a:p>
            <a:pPr lvl="1" eaLnBrk="1" hangingPunct="1">
              <a:lnSpc>
                <a:spcPct val="90000"/>
              </a:lnSpc>
            </a:pPr>
            <a:endParaRPr lang="en-US" sz="3200" b="1" smtClean="0"/>
          </a:p>
          <a:p>
            <a:pPr lvl="1" eaLnBrk="1" hangingPunct="1">
              <a:lnSpc>
                <a:spcPct val="90000"/>
              </a:lnSpc>
            </a:pPr>
            <a:r>
              <a:rPr lang="en-US" sz="3200" b="1" smtClean="0"/>
              <a:t>decision depends on severity and type </a:t>
            </a:r>
          </a:p>
          <a:p>
            <a:pPr lvl="1" eaLnBrk="1" hangingPunct="1">
              <a:lnSpc>
                <a:spcPct val="90000"/>
              </a:lnSpc>
            </a:pPr>
            <a:r>
              <a:rPr lang="en-US" sz="3200" b="1" smtClean="0"/>
              <a:t>mass yields quick development of accurate production</a:t>
            </a:r>
          </a:p>
          <a:p>
            <a:pPr lvl="1" eaLnBrk="1" hangingPunct="1">
              <a:lnSpc>
                <a:spcPct val="90000"/>
              </a:lnSpc>
            </a:pPr>
            <a:r>
              <a:rPr lang="en-US" sz="3200" b="1" smtClean="0"/>
              <a:t>distributed requires longer time, but get better generalization</a:t>
            </a:r>
            <a:endParaRPr lang="en-US" b="1" smtClean="0"/>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a:xfrm>
            <a:off x="0" y="457200"/>
            <a:ext cx="8915400" cy="1143000"/>
          </a:xfrm>
          <a:solidFill>
            <a:schemeClr val="bg1"/>
          </a:solidFill>
        </p:spPr>
        <p:txBody>
          <a:bodyPr/>
          <a:lstStyle/>
          <a:p>
            <a:pPr eaLnBrk="1" hangingPunct="1"/>
            <a:r>
              <a:rPr lang="en-US" sz="4300" dirty="0" smtClean="0"/>
              <a:t>Knowledge of Performance</a:t>
            </a:r>
            <a:endParaRPr lang="en-US" dirty="0" smtClean="0"/>
          </a:p>
        </p:txBody>
      </p:sp>
      <p:sp>
        <p:nvSpPr>
          <p:cNvPr id="28675" name="Rectangle 3"/>
          <p:cNvSpPr>
            <a:spLocks noGrp="1" noChangeArrowheads="1"/>
          </p:cNvSpPr>
          <p:nvPr>
            <p:ph type="body" idx="1"/>
          </p:nvPr>
        </p:nvSpPr>
        <p:spPr>
          <a:xfrm>
            <a:off x="0" y="2057400"/>
            <a:ext cx="9144000" cy="4267200"/>
          </a:xfrm>
          <a:solidFill>
            <a:schemeClr val="bg1"/>
          </a:solidFill>
        </p:spPr>
        <p:txBody>
          <a:bodyPr/>
          <a:lstStyle/>
          <a:p>
            <a:pPr eaLnBrk="1" hangingPunct="1">
              <a:buFont typeface="Wingdings" pitchFamily="2" charset="2"/>
              <a:buNone/>
            </a:pPr>
            <a:r>
              <a:rPr lang="en-US" sz="3900" dirty="0" smtClean="0"/>
              <a:t>Feedback about the correctness of a particular movement pattern regarding accuracy of production.</a:t>
            </a:r>
          </a:p>
          <a:p>
            <a:pPr eaLnBrk="1" hangingPunct="1">
              <a:buFont typeface="Wingdings" pitchFamily="2" charset="2"/>
              <a:buNone/>
            </a:pPr>
            <a:endParaRPr lang="en-US" sz="3400" dirty="0" smtClean="0"/>
          </a:p>
          <a:p>
            <a:pPr lvl="1" eaLnBrk="1" hangingPunct="1"/>
            <a:r>
              <a:rPr lang="en-US" sz="3000" dirty="0" smtClean="0"/>
              <a:t>I heard you say ….</a:t>
            </a:r>
          </a:p>
          <a:p>
            <a:pPr lvl="1" eaLnBrk="1" hangingPunct="1"/>
            <a:r>
              <a:rPr lang="en-US" sz="3000" dirty="0" smtClean="0"/>
              <a:t>I saw you…placement cues</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Grp="1" noChangeArrowheads="1"/>
          </p:cNvSpPr>
          <p:nvPr>
            <p:ph type="title"/>
          </p:nvPr>
        </p:nvSpPr>
        <p:spPr>
          <a:xfrm>
            <a:off x="0" y="304800"/>
            <a:ext cx="9144000" cy="1143000"/>
          </a:xfrm>
        </p:spPr>
        <p:txBody>
          <a:bodyPr/>
          <a:lstStyle/>
          <a:p>
            <a:pPr algn="ctr" eaLnBrk="1" hangingPunct="1"/>
            <a:r>
              <a:rPr lang="en-US" smtClean="0"/>
              <a:t>Rate &amp; Prosody Considerations</a:t>
            </a:r>
          </a:p>
        </p:txBody>
      </p:sp>
      <p:sp>
        <p:nvSpPr>
          <p:cNvPr id="32771" name="Rectangle 3"/>
          <p:cNvSpPr>
            <a:spLocks noGrp="1" noChangeArrowheads="1"/>
          </p:cNvSpPr>
          <p:nvPr>
            <p:ph type="body" idx="1"/>
          </p:nvPr>
        </p:nvSpPr>
        <p:spPr>
          <a:xfrm>
            <a:off x="0" y="1371600"/>
            <a:ext cx="9144000" cy="5105400"/>
          </a:xfrm>
          <a:solidFill>
            <a:schemeClr val="bg1"/>
          </a:solidFill>
        </p:spPr>
        <p:txBody>
          <a:bodyPr>
            <a:normAutofit/>
          </a:bodyPr>
          <a:lstStyle/>
          <a:p>
            <a:pPr eaLnBrk="1" hangingPunct="1"/>
            <a:r>
              <a:rPr lang="en-US" sz="3600" dirty="0" smtClean="0"/>
              <a:t>Come to neutral position </a:t>
            </a:r>
            <a:r>
              <a:rPr lang="en-US" sz="3600" dirty="0" err="1" smtClean="0"/>
              <a:t>btwn</a:t>
            </a:r>
            <a:r>
              <a:rPr lang="en-US" sz="3600" dirty="0" smtClean="0"/>
              <a:t> attempts (rest), do NOT divide into components</a:t>
            </a:r>
          </a:p>
          <a:p>
            <a:pPr lvl="1" eaLnBrk="1" hangingPunct="1"/>
            <a:r>
              <a:rPr lang="en-US" sz="3200" dirty="0" smtClean="0"/>
              <a:t>Breaking up words will cause the child to learn that motor pattern and not the </a:t>
            </a:r>
            <a:r>
              <a:rPr lang="en-US" sz="3200" dirty="0" err="1" smtClean="0"/>
              <a:t>coarticulated</a:t>
            </a:r>
            <a:r>
              <a:rPr lang="en-US" sz="3200" dirty="0" smtClean="0"/>
              <a:t> one</a:t>
            </a:r>
          </a:p>
          <a:p>
            <a:pPr eaLnBrk="1" hangingPunct="1"/>
            <a:r>
              <a:rPr lang="en-US" sz="3600" dirty="0" smtClean="0"/>
              <a:t>Move through hierarchy of task difficulty</a:t>
            </a:r>
          </a:p>
          <a:p>
            <a:pPr eaLnBrk="1" hangingPunct="1"/>
            <a:r>
              <a:rPr lang="en-US" sz="3600" dirty="0" smtClean="0"/>
              <a:t>Treat rhythm, stress &amp; intonation with/as a component of articulation drills</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2"/>
          <p:cNvSpPr>
            <a:spLocks noGrp="1" noChangeArrowheads="1"/>
          </p:cNvSpPr>
          <p:nvPr>
            <p:ph type="title"/>
          </p:nvPr>
        </p:nvSpPr>
        <p:spPr>
          <a:xfrm>
            <a:off x="228600" y="762000"/>
            <a:ext cx="8458200" cy="1066800"/>
          </a:xfrm>
        </p:spPr>
        <p:txBody>
          <a:bodyPr>
            <a:normAutofit fontScale="90000"/>
          </a:bodyPr>
          <a:lstStyle/>
          <a:p>
            <a:pPr eaLnBrk="1" hangingPunct="1"/>
            <a:r>
              <a:rPr lang="en-US" smtClean="0"/>
              <a:t>Hierarchy of Response/Cued Support</a:t>
            </a:r>
          </a:p>
        </p:txBody>
      </p:sp>
      <p:sp>
        <p:nvSpPr>
          <p:cNvPr id="33795" name="Rectangle 3"/>
          <p:cNvSpPr>
            <a:spLocks noGrp="1" noChangeArrowheads="1"/>
          </p:cNvSpPr>
          <p:nvPr>
            <p:ph type="body" idx="1"/>
          </p:nvPr>
        </p:nvSpPr>
        <p:spPr>
          <a:xfrm>
            <a:off x="457200" y="2133600"/>
            <a:ext cx="8686800" cy="4343400"/>
          </a:xfrm>
        </p:spPr>
        <p:txBody>
          <a:bodyPr/>
          <a:lstStyle/>
          <a:p>
            <a:pPr marL="850900" lvl="1" indent="-285750" eaLnBrk="1" hangingPunct="1"/>
            <a:r>
              <a:rPr lang="en-US" sz="3900" b="1" smtClean="0"/>
              <a:t>simultaneous production with examiner</a:t>
            </a:r>
          </a:p>
          <a:p>
            <a:pPr marL="850900" lvl="1" indent="-285750" eaLnBrk="1" hangingPunct="1"/>
            <a:r>
              <a:rPr lang="en-US" sz="3900" b="1" smtClean="0"/>
              <a:t>direct imitation</a:t>
            </a:r>
          </a:p>
          <a:p>
            <a:pPr marL="850900" lvl="1" indent="-285750" eaLnBrk="1" hangingPunct="1"/>
            <a:r>
              <a:rPr lang="en-US" sz="3900" b="1" smtClean="0"/>
              <a:t>delayed imitation (gradually increase delay time)</a:t>
            </a:r>
          </a:p>
          <a:p>
            <a:pPr marL="850900" lvl="1" indent="-285750" eaLnBrk="1" hangingPunct="1"/>
            <a:r>
              <a:rPr lang="en-US" sz="3900" b="1" smtClean="0"/>
              <a:t>spontaneous</a:t>
            </a:r>
            <a:r>
              <a:rPr lang="en-US" sz="4300" b="1" smtClean="0"/>
              <a:t> </a:t>
            </a:r>
            <a:endParaRPr lang="en-US" sz="3000" b="1" smtClean="0"/>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a:xfrm>
            <a:off x="990600" y="228600"/>
            <a:ext cx="7772400" cy="1143000"/>
          </a:xfrm>
        </p:spPr>
        <p:txBody>
          <a:bodyPr/>
          <a:lstStyle/>
          <a:p>
            <a:pPr eaLnBrk="1" hangingPunct="1"/>
            <a:r>
              <a:rPr lang="en-US" smtClean="0"/>
              <a:t>Demographics</a:t>
            </a:r>
          </a:p>
        </p:txBody>
      </p:sp>
      <p:sp>
        <p:nvSpPr>
          <p:cNvPr id="5123" name="Rectangle 3"/>
          <p:cNvSpPr>
            <a:spLocks noGrp="1" noChangeArrowheads="1"/>
          </p:cNvSpPr>
          <p:nvPr>
            <p:ph type="body" idx="1"/>
          </p:nvPr>
        </p:nvSpPr>
        <p:spPr>
          <a:xfrm>
            <a:off x="304800" y="1219200"/>
            <a:ext cx="8458200" cy="5105400"/>
          </a:xfrm>
        </p:spPr>
        <p:txBody>
          <a:bodyPr>
            <a:normAutofit lnSpcReduction="10000"/>
          </a:bodyPr>
          <a:lstStyle/>
          <a:p>
            <a:pPr marL="374650" indent="-374650" eaLnBrk="1" hangingPunct="1">
              <a:lnSpc>
                <a:spcPct val="90000"/>
              </a:lnSpc>
            </a:pPr>
            <a:r>
              <a:rPr lang="en-US" b="1" smtClean="0"/>
              <a:t>Onset</a:t>
            </a:r>
          </a:p>
          <a:p>
            <a:pPr marL="850900" lvl="1" indent="-285750" eaLnBrk="1" hangingPunct="1">
              <a:lnSpc>
                <a:spcPct val="90000"/>
              </a:lnSpc>
            </a:pPr>
            <a:r>
              <a:rPr lang="en-US" b="1" smtClean="0"/>
              <a:t>Impaired from birth</a:t>
            </a:r>
          </a:p>
          <a:p>
            <a:pPr marL="374650" indent="-374650" eaLnBrk="1" hangingPunct="1">
              <a:lnSpc>
                <a:spcPct val="90000"/>
              </a:lnSpc>
            </a:pPr>
            <a:r>
              <a:rPr lang="en-US" b="1" smtClean="0"/>
              <a:t>Course</a:t>
            </a:r>
          </a:p>
          <a:p>
            <a:pPr marL="850900" lvl="1" indent="-285750" eaLnBrk="1" hangingPunct="1">
              <a:lnSpc>
                <a:spcPct val="90000"/>
              </a:lnSpc>
            </a:pPr>
            <a:r>
              <a:rPr lang="en-US" b="1" smtClean="0"/>
              <a:t>Often long course of tx</a:t>
            </a:r>
          </a:p>
          <a:p>
            <a:pPr marL="374650" indent="-374650" eaLnBrk="1" hangingPunct="1">
              <a:lnSpc>
                <a:spcPct val="90000"/>
              </a:lnSpc>
            </a:pPr>
            <a:r>
              <a:rPr lang="en-US" b="1" smtClean="0"/>
              <a:t>Gender</a:t>
            </a:r>
          </a:p>
          <a:p>
            <a:pPr marL="850900" lvl="1" indent="-285750" eaLnBrk="1" hangingPunct="1">
              <a:lnSpc>
                <a:spcPct val="90000"/>
              </a:lnSpc>
            </a:pPr>
            <a:r>
              <a:rPr lang="en-US" b="1" smtClean="0"/>
              <a:t>3 male: 1 female</a:t>
            </a:r>
          </a:p>
          <a:p>
            <a:pPr marL="374650" indent="-374650" eaLnBrk="1" hangingPunct="1">
              <a:lnSpc>
                <a:spcPct val="90000"/>
              </a:lnSpc>
            </a:pPr>
            <a:r>
              <a:rPr lang="en-US" b="1" smtClean="0"/>
              <a:t>Prevalence</a:t>
            </a:r>
          </a:p>
          <a:p>
            <a:pPr marL="850900" lvl="1" indent="-285750" eaLnBrk="1" hangingPunct="1">
              <a:lnSpc>
                <a:spcPct val="90000"/>
              </a:lnSpc>
            </a:pPr>
            <a:r>
              <a:rPr lang="en-US" b="1" smtClean="0"/>
              <a:t>Unknown (1:1000)</a:t>
            </a:r>
          </a:p>
          <a:p>
            <a:pPr marL="374650" indent="-374650" eaLnBrk="1" hangingPunct="1">
              <a:lnSpc>
                <a:spcPct val="90000"/>
              </a:lnSpc>
            </a:pPr>
            <a:r>
              <a:rPr lang="en-US" b="1" smtClean="0"/>
              <a:t>Aggregation</a:t>
            </a:r>
            <a:r>
              <a:rPr lang="en-US" smtClean="0"/>
              <a:t> </a:t>
            </a:r>
          </a:p>
          <a:p>
            <a:pPr marL="850900" lvl="1" indent="-285750" eaLnBrk="1" hangingPunct="1">
              <a:lnSpc>
                <a:spcPct val="90000"/>
              </a:lnSpc>
            </a:pPr>
            <a:r>
              <a:rPr lang="en-US" smtClean="0"/>
              <a:t>FoxP2 gene autosomal dominant (KE family)</a:t>
            </a:r>
          </a:p>
          <a:p>
            <a:pPr marL="850900" lvl="1" indent="-285750" eaLnBrk="1" hangingPunct="1">
              <a:lnSpc>
                <a:spcPct val="90000"/>
              </a:lnSpc>
            </a:pPr>
            <a:r>
              <a:rPr lang="en-US" smtClean="0"/>
              <a:t>Some familial transmission</a:t>
            </a:r>
          </a:p>
        </p:txBody>
      </p:sp>
      <p:sp>
        <p:nvSpPr>
          <p:cNvPr id="5124" name="Rectangle 4"/>
          <p:cNvSpPr>
            <a:spLocks noChangeArrowheads="1"/>
          </p:cNvSpPr>
          <p:nvPr/>
        </p:nvSpPr>
        <p:spPr bwMode="auto">
          <a:xfrm>
            <a:off x="8329613" y="5899150"/>
            <a:ext cx="184150" cy="368300"/>
          </a:xfrm>
          <a:prstGeom prst="rect">
            <a:avLst/>
          </a:prstGeom>
          <a:noFill/>
          <a:ln>
            <a:noFill/>
          </a:ln>
          <a:effectLst/>
          <a:extLst>
            <a:ext uri="{909E8E84-426E-40DD-AFC4-6F175D3DCCD1}">
              <a14:hiddenFill xmlns="" xmlns:a14="http://schemas.microsoft.com/office/drawing/2010/main">
                <a:solidFill>
                  <a:schemeClr val="accent1"/>
                </a:solidFill>
              </a14:hiddenFill>
            </a:ext>
            <a:ext uri="{91240B29-F687-4F45-9708-019B960494DF}">
              <a14:hiddenLine xmlns="" xmlns:a14="http://schemas.microsoft.com/office/drawing/2010/main" w="9525">
                <a:solidFill>
                  <a:schemeClr val="tx1"/>
                </a:solidFill>
                <a:miter lim="800000"/>
                <a:headEnd/>
                <a:tailEnd/>
              </a14:hiddenLine>
            </a:ext>
            <a:ext uri="{AF507438-7753-43E0-B8FC-AC1667EBCBE1}">
              <a14:hiddenEffects xmlns="" xmlns:a14="http://schemas.microsoft.com/office/drawing/2010/main">
                <a:effectLst>
                  <a:outerShdw dist="35921" dir="2700000" algn="ctr" rotWithShape="0">
                    <a:schemeClr val="bg2"/>
                  </a:outerShdw>
                </a:effectLst>
              </a14:hiddenEffects>
            </a:ext>
          </a:extLst>
        </p:spPr>
        <p:txBody>
          <a:bodyPr wrap="none">
            <a:spAutoFit/>
          </a:bodyPr>
          <a:lstStyle/>
          <a:p>
            <a:pPr eaLnBrk="0" hangingPunct="0"/>
            <a:endParaRPr lang="en-US">
              <a:latin typeface="Tahoma" pitchFamily="-28" charset="0"/>
            </a:endParaRP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2"/>
          <p:cNvSpPr>
            <a:spLocks noGrp="1" noChangeArrowheads="1"/>
          </p:cNvSpPr>
          <p:nvPr>
            <p:ph type="title"/>
          </p:nvPr>
        </p:nvSpPr>
        <p:spPr>
          <a:xfrm>
            <a:off x="679450" y="322263"/>
            <a:ext cx="7043738" cy="1049337"/>
          </a:xfrm>
        </p:spPr>
        <p:txBody>
          <a:bodyPr/>
          <a:lstStyle/>
          <a:p>
            <a:pPr eaLnBrk="1" hangingPunct="1"/>
            <a:r>
              <a:rPr lang="en-US" smtClean="0"/>
              <a:t>Intervention Strategy</a:t>
            </a:r>
          </a:p>
        </p:txBody>
      </p:sp>
      <p:sp>
        <p:nvSpPr>
          <p:cNvPr id="41987" name="Rectangle 3"/>
          <p:cNvSpPr>
            <a:spLocks noGrp="1" noChangeArrowheads="1"/>
          </p:cNvSpPr>
          <p:nvPr>
            <p:ph type="body" idx="1"/>
          </p:nvPr>
        </p:nvSpPr>
        <p:spPr>
          <a:xfrm>
            <a:off x="228600" y="1371600"/>
            <a:ext cx="8686800" cy="5257800"/>
          </a:xfrm>
          <a:solidFill>
            <a:schemeClr val="bg1"/>
          </a:solidFill>
        </p:spPr>
        <p:txBody>
          <a:bodyPr/>
          <a:lstStyle/>
          <a:p>
            <a:pPr eaLnBrk="1" hangingPunct="1"/>
            <a:r>
              <a:rPr lang="en-US" sz="2600" dirty="0" smtClean="0"/>
              <a:t>Work on vowels when working on whole word transitions (e.g., C </a:t>
            </a:r>
            <a:r>
              <a:rPr lang="en-US" sz="2600" dirty="0" smtClean="0">
                <a:sym typeface="Wingdings" pitchFamily="2" charset="2"/>
              </a:rPr>
              <a:t> V, V  C, </a:t>
            </a:r>
            <a:r>
              <a:rPr lang="en-US" sz="2600" dirty="0" smtClean="0"/>
              <a:t>C </a:t>
            </a:r>
            <a:r>
              <a:rPr lang="en-US" sz="2600" dirty="0" smtClean="0">
                <a:sym typeface="Wingdings" pitchFamily="2" charset="2"/>
              </a:rPr>
              <a:t> V  C), </a:t>
            </a:r>
            <a:r>
              <a:rPr lang="en-US" sz="2600" b="1" dirty="0" smtClean="0">
                <a:sym typeface="Wingdings" pitchFamily="2" charset="2"/>
              </a:rPr>
              <a:t>don’t address vowels or consonants alone</a:t>
            </a:r>
          </a:p>
          <a:p>
            <a:pPr eaLnBrk="1" hangingPunct="1"/>
            <a:r>
              <a:rPr lang="en-US" sz="2600" dirty="0" smtClean="0">
                <a:sym typeface="Wingdings" pitchFamily="2" charset="2"/>
              </a:rPr>
              <a:t>Work on consonants when working on whole word or phrase transitions (e.g., no isolated consonants)</a:t>
            </a:r>
          </a:p>
          <a:p>
            <a:pPr eaLnBrk="1" hangingPunct="1"/>
            <a:r>
              <a:rPr lang="en-US" sz="2600" dirty="0" smtClean="0">
                <a:sym typeface="Wingdings" pitchFamily="2" charset="2"/>
              </a:rPr>
              <a:t>Kids can always say something, they may only have 1-2 sound combos that they use as words, but can start there</a:t>
            </a:r>
          </a:p>
          <a:p>
            <a:pPr eaLnBrk="1" hangingPunct="1"/>
            <a:r>
              <a:rPr lang="en-US" sz="2600" dirty="0" smtClean="0">
                <a:sym typeface="Wingdings" pitchFamily="2" charset="2"/>
              </a:rPr>
              <a:t>Take what they say in conversation that makes sense &amp; examine the GFTA correct productions to determine correct transitions in the child’s speech</a:t>
            </a:r>
            <a:endParaRPr lang="en-US" sz="2600" dirty="0" smtClean="0"/>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p:cNvSpPr>
            <a:spLocks noGrp="1" noChangeArrowheads="1"/>
          </p:cNvSpPr>
          <p:nvPr>
            <p:ph type="title"/>
          </p:nvPr>
        </p:nvSpPr>
        <p:spPr>
          <a:xfrm>
            <a:off x="457200" y="457200"/>
            <a:ext cx="7251700" cy="1111250"/>
          </a:xfrm>
          <a:solidFill>
            <a:schemeClr val="bg1"/>
          </a:solidFill>
        </p:spPr>
        <p:txBody>
          <a:bodyPr>
            <a:normAutofit fontScale="90000"/>
          </a:bodyPr>
          <a:lstStyle/>
          <a:p>
            <a:pPr eaLnBrk="1" hangingPunct="1"/>
            <a:r>
              <a:rPr lang="en-US" dirty="0" smtClean="0"/>
              <a:t>Play &amp; Success</a:t>
            </a:r>
            <a:br>
              <a:rPr lang="en-US" dirty="0" smtClean="0"/>
            </a:br>
            <a:r>
              <a:rPr lang="en-US" dirty="0" smtClean="0"/>
              <a:t>Beginning sessions</a:t>
            </a:r>
          </a:p>
        </p:txBody>
      </p:sp>
      <p:sp>
        <p:nvSpPr>
          <p:cNvPr id="45059" name="Rectangle 3"/>
          <p:cNvSpPr>
            <a:spLocks noGrp="1" noChangeArrowheads="1"/>
          </p:cNvSpPr>
          <p:nvPr>
            <p:ph type="body" idx="1"/>
          </p:nvPr>
        </p:nvSpPr>
        <p:spPr>
          <a:xfrm>
            <a:off x="304800" y="1752600"/>
            <a:ext cx="8534400" cy="4572000"/>
          </a:xfrm>
        </p:spPr>
        <p:txBody>
          <a:bodyPr>
            <a:normAutofit/>
          </a:bodyPr>
          <a:lstStyle/>
          <a:p>
            <a:pPr eaLnBrk="1" hangingPunct="1">
              <a:buFont typeface="Wingdings" pitchFamily="2" charset="2"/>
              <a:buNone/>
            </a:pPr>
            <a:r>
              <a:rPr lang="en-US" sz="3600" dirty="0" smtClean="0"/>
              <a:t>Set up play situation (find out likes; ~5 different activities, books, toys, basket of activities: they choose) allow child to be in charge, set up situation where they don’t think they are working, but rather just interjecting speech into play </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2"/>
          <p:cNvSpPr>
            <a:spLocks noGrp="1" noChangeArrowheads="1"/>
          </p:cNvSpPr>
          <p:nvPr>
            <p:ph type="title"/>
          </p:nvPr>
        </p:nvSpPr>
        <p:spPr>
          <a:xfrm>
            <a:off x="685800" y="381000"/>
            <a:ext cx="7696200" cy="1066800"/>
          </a:xfrm>
        </p:spPr>
        <p:txBody>
          <a:bodyPr/>
          <a:lstStyle/>
          <a:p>
            <a:pPr eaLnBrk="1" hangingPunct="1"/>
            <a:r>
              <a:rPr lang="en-US" smtClean="0"/>
              <a:t>Move into new movements</a:t>
            </a:r>
          </a:p>
        </p:txBody>
      </p:sp>
      <p:sp>
        <p:nvSpPr>
          <p:cNvPr id="46083" name="Rectangle 3"/>
          <p:cNvSpPr>
            <a:spLocks noGrp="1" noChangeArrowheads="1"/>
          </p:cNvSpPr>
          <p:nvPr>
            <p:ph type="body" idx="1"/>
          </p:nvPr>
        </p:nvSpPr>
        <p:spPr>
          <a:xfrm>
            <a:off x="381000" y="1447800"/>
            <a:ext cx="8534400" cy="5181600"/>
          </a:xfrm>
        </p:spPr>
        <p:txBody>
          <a:bodyPr/>
          <a:lstStyle/>
          <a:p>
            <a:pPr eaLnBrk="1" hangingPunct="1"/>
            <a:r>
              <a:rPr lang="en-US" smtClean="0"/>
              <a:t>Take the correct transitions in their repertoire &amp; ask them to </a:t>
            </a:r>
            <a:r>
              <a:rPr lang="en-US" b="1" smtClean="0"/>
              <a:t>directly imitate</a:t>
            </a:r>
            <a:r>
              <a:rPr lang="en-US" smtClean="0"/>
              <a:t> words they </a:t>
            </a:r>
            <a:r>
              <a:rPr lang="en-US" u="sng" smtClean="0"/>
              <a:t>can</a:t>
            </a:r>
            <a:r>
              <a:rPr lang="en-US" smtClean="0"/>
              <a:t> say </a:t>
            </a:r>
            <a:endParaRPr lang="en-US" i="1" smtClean="0"/>
          </a:p>
          <a:p>
            <a:pPr eaLnBrk="1" hangingPunct="1"/>
            <a:r>
              <a:rPr lang="en-US" i="1" smtClean="0"/>
              <a:t>Get successes</a:t>
            </a:r>
            <a:r>
              <a:rPr lang="en-US" smtClean="0"/>
              <a:t>  1</a:t>
            </a:r>
            <a:r>
              <a:rPr lang="en-US" baseline="30000" smtClean="0"/>
              <a:t>st</a:t>
            </a:r>
            <a:r>
              <a:rPr lang="en-US" smtClean="0"/>
              <a:t>! (e.g., mom, ma, mama)</a:t>
            </a:r>
          </a:p>
          <a:p>
            <a:pPr eaLnBrk="1" hangingPunct="1"/>
            <a:r>
              <a:rPr lang="en-US" smtClean="0"/>
              <a:t>Get several </a:t>
            </a:r>
            <a:r>
              <a:rPr lang="en-US" b="1" smtClean="0"/>
              <a:t>delayed imitative</a:t>
            </a:r>
            <a:r>
              <a:rPr lang="en-US" smtClean="0"/>
              <a:t> productions of the same sound sequence (e.g., “can you say 5 of them?”)</a:t>
            </a:r>
          </a:p>
          <a:p>
            <a:pPr eaLnBrk="1" hangingPunct="1"/>
            <a:r>
              <a:rPr lang="en-US" smtClean="0"/>
              <a:t>When introduce new, start where need to with either simultaneous </a:t>
            </a:r>
            <a:r>
              <a:rPr lang="en-US" smtClean="0">
                <a:sym typeface="Wingdings" pitchFamily="2" charset="2"/>
              </a:rPr>
              <a:t> </a:t>
            </a:r>
            <a:r>
              <a:rPr lang="en-US" smtClean="0"/>
              <a:t>direct imitation </a:t>
            </a:r>
            <a:r>
              <a:rPr lang="en-US" smtClean="0">
                <a:sym typeface="Wingdings" pitchFamily="2" charset="2"/>
              </a:rPr>
              <a:t> </a:t>
            </a:r>
            <a:r>
              <a:rPr lang="en-US" smtClean="0"/>
              <a:t>delayed imitation</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2"/>
          <p:cNvSpPr>
            <a:spLocks noGrp="1" noChangeArrowheads="1"/>
          </p:cNvSpPr>
          <p:nvPr>
            <p:ph type="title"/>
          </p:nvPr>
        </p:nvSpPr>
        <p:spPr>
          <a:xfrm>
            <a:off x="471488" y="246063"/>
            <a:ext cx="7040562" cy="1052512"/>
          </a:xfrm>
        </p:spPr>
        <p:txBody>
          <a:bodyPr>
            <a:normAutofit/>
          </a:bodyPr>
          <a:lstStyle/>
          <a:p>
            <a:pPr eaLnBrk="1" hangingPunct="1"/>
            <a:r>
              <a:rPr lang="en-US" i="1" smtClean="0"/>
              <a:t>Reinforce Lots of Utterances</a:t>
            </a:r>
          </a:p>
        </p:txBody>
      </p:sp>
      <p:sp>
        <p:nvSpPr>
          <p:cNvPr id="47107" name="Rectangle 3"/>
          <p:cNvSpPr>
            <a:spLocks noGrp="1" noChangeArrowheads="1"/>
          </p:cNvSpPr>
          <p:nvPr>
            <p:ph type="body" idx="1"/>
          </p:nvPr>
        </p:nvSpPr>
        <p:spPr>
          <a:xfrm>
            <a:off x="838200" y="1371600"/>
            <a:ext cx="7620000" cy="5105400"/>
          </a:xfrm>
          <a:solidFill>
            <a:schemeClr val="bg1"/>
          </a:solidFill>
        </p:spPr>
        <p:txBody>
          <a:bodyPr>
            <a:normAutofit lnSpcReduction="10000"/>
          </a:bodyPr>
          <a:lstStyle/>
          <a:p>
            <a:pPr eaLnBrk="1" hangingPunct="1"/>
            <a:r>
              <a:rPr lang="en-US" dirty="0" smtClean="0"/>
              <a:t>Attempt to get as many productions of each movement as possible during the session </a:t>
            </a:r>
            <a:r>
              <a:rPr lang="en-US" sz="1500" dirty="0" smtClean="0"/>
              <a:t>(min 40-50)</a:t>
            </a:r>
          </a:p>
          <a:p>
            <a:pPr eaLnBrk="1" hangingPunct="1"/>
            <a:r>
              <a:rPr lang="en-US" dirty="0" smtClean="0"/>
              <a:t>Ignore error productions</a:t>
            </a:r>
          </a:p>
          <a:p>
            <a:pPr eaLnBrk="1" hangingPunct="1"/>
            <a:r>
              <a:rPr lang="en-US" dirty="0" smtClean="0"/>
              <a:t>Make a big deal out of successful productions </a:t>
            </a:r>
          </a:p>
          <a:p>
            <a:pPr eaLnBrk="1" hangingPunct="1"/>
            <a:r>
              <a:rPr lang="en-US" dirty="0" smtClean="0"/>
              <a:t>Make the session fun &amp; successful to the child so that they are excited to return for the next session</a:t>
            </a:r>
          </a:p>
          <a:p>
            <a:pPr eaLnBrk="1" hangingPunct="1"/>
            <a:r>
              <a:rPr lang="en-US" dirty="0" smtClean="0"/>
              <a:t>Give parents feedback, </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p:cNvSpPr>
            <a:spLocks noGrp="1" noChangeArrowheads="1"/>
          </p:cNvSpPr>
          <p:nvPr>
            <p:ph type="title"/>
          </p:nvPr>
        </p:nvSpPr>
        <p:spPr>
          <a:xfrm>
            <a:off x="533400" y="381000"/>
            <a:ext cx="7696200" cy="1066800"/>
          </a:xfrm>
        </p:spPr>
        <p:txBody>
          <a:bodyPr/>
          <a:lstStyle/>
          <a:p>
            <a:pPr eaLnBrk="1" hangingPunct="1"/>
            <a:r>
              <a:rPr lang="en-US" smtClean="0"/>
              <a:t>Base List </a:t>
            </a:r>
          </a:p>
        </p:txBody>
      </p:sp>
      <p:sp>
        <p:nvSpPr>
          <p:cNvPr id="49155" name="Rectangle 3"/>
          <p:cNvSpPr>
            <a:spLocks noGrp="1" noChangeArrowheads="1"/>
          </p:cNvSpPr>
          <p:nvPr>
            <p:ph type="body" idx="1"/>
          </p:nvPr>
        </p:nvSpPr>
        <p:spPr>
          <a:xfrm>
            <a:off x="228600" y="1371600"/>
            <a:ext cx="8915400" cy="5486400"/>
          </a:xfrm>
          <a:solidFill>
            <a:schemeClr val="bg1"/>
          </a:solidFill>
        </p:spPr>
        <p:txBody>
          <a:bodyPr>
            <a:normAutofit/>
          </a:bodyPr>
          <a:lstStyle/>
          <a:p>
            <a:pPr eaLnBrk="1" hangingPunct="1">
              <a:lnSpc>
                <a:spcPct val="90000"/>
              </a:lnSpc>
            </a:pPr>
            <a:r>
              <a:rPr lang="en-US" sz="3200" dirty="0" smtClean="0"/>
              <a:t>SLP learns what child is able to say &amp; getting imitations of these</a:t>
            </a:r>
          </a:p>
          <a:p>
            <a:pPr eaLnBrk="1" hangingPunct="1">
              <a:lnSpc>
                <a:spcPct val="90000"/>
              </a:lnSpc>
            </a:pPr>
            <a:r>
              <a:rPr lang="en-US" sz="3200" dirty="0" smtClean="0"/>
              <a:t>Prior to the 2</a:t>
            </a:r>
            <a:r>
              <a:rPr lang="en-US" sz="3200" baseline="30000" dirty="0" smtClean="0"/>
              <a:t>nd</a:t>
            </a:r>
            <a:r>
              <a:rPr lang="en-US" sz="3200" dirty="0" smtClean="0"/>
              <a:t> session, SLP creates cards with </a:t>
            </a:r>
            <a:r>
              <a:rPr lang="en-US" sz="3200" i="1" dirty="0" smtClean="0"/>
              <a:t>Boardmaker</a:t>
            </a:r>
            <a:r>
              <a:rPr lang="en-US" sz="3200" dirty="0" smtClean="0"/>
              <a:t> pictures for items on the base list </a:t>
            </a:r>
          </a:p>
          <a:p>
            <a:pPr eaLnBrk="1" hangingPunct="1">
              <a:lnSpc>
                <a:spcPct val="90000"/>
              </a:lnSpc>
            </a:pPr>
            <a:r>
              <a:rPr lang="en-US" sz="3200" dirty="0" smtClean="0"/>
              <a:t>Base list is of sound combinations/ words the child can produce (observed during 1</a:t>
            </a:r>
            <a:r>
              <a:rPr lang="en-US" sz="3200" baseline="30000" dirty="0" smtClean="0"/>
              <a:t>st</a:t>
            </a:r>
            <a:r>
              <a:rPr lang="en-US" sz="3200" dirty="0" smtClean="0"/>
              <a:t>  session)</a:t>
            </a:r>
          </a:p>
          <a:p>
            <a:pPr eaLnBrk="1" hangingPunct="1">
              <a:lnSpc>
                <a:spcPct val="90000"/>
              </a:lnSpc>
            </a:pPr>
            <a:r>
              <a:rPr lang="en-US" sz="3200" dirty="0" smtClean="0"/>
              <a:t>Continue with play activities from 1</a:t>
            </a:r>
            <a:r>
              <a:rPr lang="en-US" sz="3200" baseline="30000" dirty="0" smtClean="0"/>
              <a:t>st</a:t>
            </a:r>
            <a:r>
              <a:rPr lang="en-US" sz="3200" dirty="0" smtClean="0"/>
              <a:t> session while introducing the base list combinations </a:t>
            </a:r>
            <a:r>
              <a:rPr lang="en-US" sz="2800" dirty="0" smtClean="0"/>
              <a:t>(</a:t>
            </a:r>
            <a:r>
              <a:rPr lang="en-US" sz="2300" dirty="0" smtClean="0"/>
              <a:t>e.g., uh-oh, mama, baby, oh-no, boo, baa, moo, me, my, bye)</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2"/>
          <p:cNvSpPr>
            <a:spLocks noGrp="1" noChangeArrowheads="1"/>
          </p:cNvSpPr>
          <p:nvPr>
            <p:ph type="title"/>
          </p:nvPr>
        </p:nvSpPr>
        <p:spPr>
          <a:xfrm>
            <a:off x="685800" y="381000"/>
            <a:ext cx="7696200" cy="1066800"/>
          </a:xfrm>
        </p:spPr>
        <p:txBody>
          <a:bodyPr/>
          <a:lstStyle/>
          <a:p>
            <a:pPr eaLnBrk="1" hangingPunct="1"/>
            <a:r>
              <a:rPr lang="en-US" sz="4300" smtClean="0"/>
              <a:t>Direct Imitation</a:t>
            </a:r>
          </a:p>
        </p:txBody>
      </p:sp>
      <p:sp>
        <p:nvSpPr>
          <p:cNvPr id="50179" name="Rectangle 3"/>
          <p:cNvSpPr>
            <a:spLocks noGrp="1" noChangeArrowheads="1"/>
          </p:cNvSpPr>
          <p:nvPr>
            <p:ph type="body" idx="1"/>
          </p:nvPr>
        </p:nvSpPr>
        <p:spPr>
          <a:xfrm>
            <a:off x="304800" y="1524000"/>
            <a:ext cx="8839200" cy="5029200"/>
          </a:xfrm>
          <a:solidFill>
            <a:schemeClr val="bg1"/>
          </a:solidFill>
        </p:spPr>
        <p:txBody>
          <a:bodyPr>
            <a:normAutofit/>
          </a:bodyPr>
          <a:lstStyle/>
          <a:p>
            <a:pPr eaLnBrk="1" hangingPunct="1">
              <a:lnSpc>
                <a:spcPct val="90000"/>
              </a:lnSpc>
            </a:pPr>
            <a:r>
              <a:rPr lang="en-US" sz="3400" dirty="0" smtClean="0"/>
              <a:t>Have the child attempt productions following direct imitation on all of the base list items to evaluate continued success</a:t>
            </a:r>
          </a:p>
          <a:p>
            <a:pPr eaLnBrk="1" hangingPunct="1">
              <a:lnSpc>
                <a:spcPct val="90000"/>
              </a:lnSpc>
            </a:pPr>
            <a:r>
              <a:rPr lang="en-US" sz="3400" dirty="0" smtClean="0"/>
              <a:t>If child is unable to successfully produce one item, that card is pulled from the list for that session</a:t>
            </a:r>
          </a:p>
          <a:p>
            <a:pPr eaLnBrk="1" hangingPunct="1">
              <a:lnSpc>
                <a:spcPct val="90000"/>
              </a:lnSpc>
            </a:pPr>
            <a:r>
              <a:rPr lang="en-US" sz="3400" dirty="0" smtClean="0"/>
              <a:t>Begin to combine the words/sequences that the child can say and attempt to get direct imitations of the combinations</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Rectangle 2"/>
          <p:cNvSpPr>
            <a:spLocks noGrp="1" noChangeArrowheads="1"/>
          </p:cNvSpPr>
          <p:nvPr>
            <p:ph type="title"/>
          </p:nvPr>
        </p:nvSpPr>
        <p:spPr>
          <a:xfrm>
            <a:off x="0" y="0"/>
            <a:ext cx="9144000" cy="1371600"/>
          </a:xfrm>
          <a:solidFill>
            <a:schemeClr val="bg1"/>
          </a:solidFill>
        </p:spPr>
        <p:txBody>
          <a:bodyPr/>
          <a:lstStyle/>
          <a:p>
            <a:pPr eaLnBrk="1" hangingPunct="1"/>
            <a:r>
              <a:rPr lang="en-US" i="1" dirty="0" smtClean="0"/>
              <a:t>Break Down &amp; New</a:t>
            </a:r>
            <a:br>
              <a:rPr lang="en-US" i="1" dirty="0" smtClean="0"/>
            </a:br>
            <a:r>
              <a:rPr lang="en-US" sz="2600" i="1" dirty="0" smtClean="0"/>
              <a:t>Next, 1 of the following occurs…</a:t>
            </a:r>
          </a:p>
        </p:txBody>
      </p:sp>
      <p:sp>
        <p:nvSpPr>
          <p:cNvPr id="51203" name="Rectangle 3"/>
          <p:cNvSpPr>
            <a:spLocks noGrp="1" noChangeArrowheads="1"/>
          </p:cNvSpPr>
          <p:nvPr>
            <p:ph type="body" idx="1"/>
          </p:nvPr>
        </p:nvSpPr>
        <p:spPr>
          <a:xfrm>
            <a:off x="533400" y="1981200"/>
            <a:ext cx="8458200" cy="4724400"/>
          </a:xfrm>
        </p:spPr>
        <p:txBody>
          <a:bodyPr/>
          <a:lstStyle/>
          <a:p>
            <a:pPr marL="609600" indent="-609600" eaLnBrk="1" hangingPunct="1">
              <a:lnSpc>
                <a:spcPct val="80000"/>
              </a:lnSpc>
              <a:buFont typeface="Wingdings" pitchFamily="2" charset="2"/>
              <a:buAutoNum type="arabicPeriod"/>
            </a:pPr>
            <a:r>
              <a:rPr lang="en-US" sz="4300" smtClean="0"/>
              <a:t>Produce new word not on base list</a:t>
            </a:r>
            <a:r>
              <a:rPr lang="en-US" sz="4000" smtClean="0"/>
              <a:t>. </a:t>
            </a:r>
          </a:p>
          <a:p>
            <a:pPr marL="609600" indent="-609600" eaLnBrk="1" hangingPunct="1">
              <a:lnSpc>
                <a:spcPct val="80000"/>
              </a:lnSpc>
              <a:buFont typeface="Wingdings" pitchFamily="2" charset="2"/>
              <a:buAutoNum type="arabicPeriod"/>
            </a:pPr>
            <a:r>
              <a:rPr lang="en-US" sz="4300" smtClean="0"/>
              <a:t>Breaks down and has “had enough” for that session.</a:t>
            </a:r>
            <a:r>
              <a:rPr lang="en-US" sz="3900" smtClean="0"/>
              <a:t> </a:t>
            </a:r>
            <a:endParaRPr lang="en-US" sz="4000" smtClean="0"/>
          </a:p>
          <a:p>
            <a:pPr marL="609600" indent="-609600" eaLnBrk="1" hangingPunct="1">
              <a:lnSpc>
                <a:spcPct val="80000"/>
              </a:lnSpc>
              <a:buFont typeface="Wingdings" pitchFamily="2" charset="2"/>
              <a:buAutoNum type="arabicPeriod"/>
            </a:pPr>
            <a:r>
              <a:rPr lang="en-US" sz="4300" smtClean="0"/>
              <a:t>SLP probes for new words during play/activities</a:t>
            </a:r>
            <a:r>
              <a:rPr lang="en-US" sz="3500" smtClean="0"/>
              <a:t> </a:t>
            </a:r>
            <a:endParaRPr lang="en-US" sz="4000" smtClean="0"/>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p:cNvSpPr>
            <a:spLocks noGrp="1" noChangeArrowheads="1"/>
          </p:cNvSpPr>
          <p:nvPr>
            <p:ph type="title"/>
          </p:nvPr>
        </p:nvSpPr>
        <p:spPr>
          <a:xfrm>
            <a:off x="685800" y="457200"/>
            <a:ext cx="7696200" cy="1066800"/>
          </a:xfrm>
          <a:solidFill>
            <a:schemeClr val="bg1"/>
          </a:solidFill>
        </p:spPr>
        <p:txBody>
          <a:bodyPr>
            <a:normAutofit fontScale="90000"/>
          </a:bodyPr>
          <a:lstStyle/>
          <a:p>
            <a:pPr eaLnBrk="1" hangingPunct="1"/>
            <a:r>
              <a:rPr lang="en-US" sz="4400" dirty="0" smtClean="0"/>
              <a:t>P</a:t>
            </a:r>
            <a:r>
              <a:rPr lang="en-US" dirty="0" smtClean="0"/>
              <a:t>roduce new word </a:t>
            </a:r>
            <a:br>
              <a:rPr lang="en-US" dirty="0" smtClean="0"/>
            </a:br>
            <a:r>
              <a:rPr lang="en-US" sz="3500" dirty="0" smtClean="0"/>
              <a:t>(not on base list)</a:t>
            </a:r>
            <a:endParaRPr lang="en-US" sz="4000" dirty="0" smtClean="0"/>
          </a:p>
        </p:txBody>
      </p:sp>
      <p:sp>
        <p:nvSpPr>
          <p:cNvPr id="52227" name="Rectangle 3"/>
          <p:cNvSpPr>
            <a:spLocks noGrp="1" noChangeArrowheads="1"/>
          </p:cNvSpPr>
          <p:nvPr>
            <p:ph type="body" idx="1"/>
          </p:nvPr>
        </p:nvSpPr>
        <p:spPr>
          <a:xfrm>
            <a:off x="533400" y="1828800"/>
            <a:ext cx="8229600" cy="4648200"/>
          </a:xfrm>
        </p:spPr>
        <p:txBody>
          <a:bodyPr/>
          <a:lstStyle/>
          <a:p>
            <a:pPr marL="990600" lvl="1" indent="-646113" eaLnBrk="1" hangingPunct="1"/>
            <a:r>
              <a:rPr lang="en-US" sz="4400" smtClean="0"/>
              <a:t>immediately reinforce verbally</a:t>
            </a:r>
          </a:p>
          <a:p>
            <a:pPr marL="990600" lvl="1" indent="-646113" eaLnBrk="1" hangingPunct="1"/>
            <a:r>
              <a:rPr lang="en-US" sz="4400" smtClean="0"/>
              <a:t>word is added to the base list </a:t>
            </a:r>
          </a:p>
          <a:p>
            <a:pPr marL="990600" lvl="1" indent="-646113" eaLnBrk="1" hangingPunct="1"/>
            <a:r>
              <a:rPr lang="en-US" sz="4400" smtClean="0"/>
              <a:t>introduce into later activities/sessions</a:t>
            </a:r>
            <a:endParaRPr lang="en-US" sz="3900" smtClean="0"/>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2"/>
          <p:cNvSpPr>
            <a:spLocks noGrp="1" noChangeArrowheads="1"/>
          </p:cNvSpPr>
          <p:nvPr>
            <p:ph type="title"/>
          </p:nvPr>
        </p:nvSpPr>
        <p:spPr>
          <a:xfrm>
            <a:off x="228600" y="228600"/>
            <a:ext cx="8229600" cy="1295400"/>
          </a:xfrm>
          <a:solidFill>
            <a:schemeClr val="bg1"/>
          </a:solidFill>
        </p:spPr>
        <p:txBody>
          <a:bodyPr/>
          <a:lstStyle/>
          <a:p>
            <a:pPr eaLnBrk="1" hangingPunct="1"/>
            <a:r>
              <a:rPr lang="en-US" sz="4300" dirty="0" smtClean="0"/>
              <a:t>SLP probes for new words </a:t>
            </a:r>
            <a:br>
              <a:rPr lang="en-US" sz="4300" dirty="0" smtClean="0"/>
            </a:br>
            <a:r>
              <a:rPr lang="en-US" sz="2700" dirty="0" smtClean="0"/>
              <a:t>(during play/activities)</a:t>
            </a:r>
          </a:p>
        </p:txBody>
      </p:sp>
      <p:sp>
        <p:nvSpPr>
          <p:cNvPr id="54275" name="Rectangle 3"/>
          <p:cNvSpPr>
            <a:spLocks noGrp="1" noChangeArrowheads="1"/>
          </p:cNvSpPr>
          <p:nvPr>
            <p:ph type="body" idx="1"/>
          </p:nvPr>
        </p:nvSpPr>
        <p:spPr>
          <a:xfrm>
            <a:off x="304800" y="2057400"/>
            <a:ext cx="8534400" cy="4495800"/>
          </a:xfrm>
          <a:solidFill>
            <a:schemeClr val="bg1"/>
          </a:solidFill>
        </p:spPr>
        <p:txBody>
          <a:bodyPr/>
          <a:lstStyle/>
          <a:p>
            <a:pPr lvl="1" eaLnBrk="1" hangingPunct="1">
              <a:lnSpc>
                <a:spcPct val="80000"/>
              </a:lnSpc>
            </a:pPr>
            <a:r>
              <a:rPr lang="en-US" sz="4000" dirty="0" smtClean="0"/>
              <a:t>Combine consonants the child can produce with different vowels to create VC, CV, CVC, VCV combinations</a:t>
            </a:r>
          </a:p>
          <a:p>
            <a:pPr lvl="1" eaLnBrk="1" hangingPunct="1">
              <a:lnSpc>
                <a:spcPct val="80000"/>
              </a:lnSpc>
            </a:pPr>
            <a:r>
              <a:rPr lang="en-US" sz="4000" dirty="0" smtClean="0"/>
              <a:t>Provide auditory, visual, and/or placement cues for the child. </a:t>
            </a:r>
          </a:p>
          <a:p>
            <a:pPr lvl="1" eaLnBrk="1" hangingPunct="1">
              <a:lnSpc>
                <a:spcPct val="80000"/>
              </a:lnSpc>
            </a:pPr>
            <a:r>
              <a:rPr lang="en-US" sz="4000" dirty="0" smtClean="0"/>
              <a:t>Attempt to get direct imitation</a:t>
            </a:r>
            <a:endParaRPr lang="en-US" dirty="0" smtClean="0"/>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p:cNvSpPr>
            <a:spLocks noGrp="1" noChangeArrowheads="1"/>
          </p:cNvSpPr>
          <p:nvPr>
            <p:ph type="title"/>
          </p:nvPr>
        </p:nvSpPr>
        <p:spPr/>
        <p:txBody>
          <a:bodyPr/>
          <a:lstStyle/>
          <a:p>
            <a:pPr eaLnBrk="1" hangingPunct="1"/>
            <a:r>
              <a:rPr lang="en-US" sz="4300" b="0" smtClean="0"/>
              <a:t>Conditions of Practice</a:t>
            </a:r>
          </a:p>
        </p:txBody>
      </p:sp>
      <p:sp>
        <p:nvSpPr>
          <p:cNvPr id="23555" name="Rectangle 3"/>
          <p:cNvSpPr>
            <a:spLocks noGrp="1" noChangeArrowheads="1"/>
          </p:cNvSpPr>
          <p:nvPr>
            <p:ph type="body" idx="1"/>
          </p:nvPr>
        </p:nvSpPr>
        <p:spPr>
          <a:xfrm>
            <a:off x="990600" y="2057400"/>
            <a:ext cx="7696200" cy="4495800"/>
          </a:xfrm>
        </p:spPr>
        <p:txBody>
          <a:bodyPr/>
          <a:lstStyle/>
          <a:p>
            <a:pPr lvl="1" eaLnBrk="1" hangingPunct="1"/>
            <a:r>
              <a:rPr lang="en-US" b="1" smtClean="0"/>
              <a:t>Reference for correct</a:t>
            </a:r>
          </a:p>
          <a:p>
            <a:pPr lvl="1" eaLnBrk="1" hangingPunct="1"/>
            <a:r>
              <a:rPr lang="en-US" b="1" smtClean="0"/>
              <a:t>Repetitive practice</a:t>
            </a:r>
          </a:p>
          <a:p>
            <a:pPr lvl="2" eaLnBrk="1" hangingPunct="1">
              <a:buFont typeface="Wingdings" pitchFamily="2" charset="2"/>
              <a:buNone/>
            </a:pPr>
            <a:r>
              <a:rPr lang="en-US" b="1" smtClean="0"/>
              <a:t>mass vs. distributed</a:t>
            </a:r>
          </a:p>
          <a:p>
            <a:pPr lvl="2" eaLnBrk="1" hangingPunct="1">
              <a:buFont typeface="Wingdings" pitchFamily="2" charset="2"/>
              <a:buNone/>
            </a:pPr>
            <a:r>
              <a:rPr lang="en-US" b="1" smtClean="0"/>
              <a:t>random vs. blocked</a:t>
            </a:r>
          </a:p>
          <a:p>
            <a:pPr lvl="1" eaLnBrk="1" hangingPunct="1"/>
            <a:r>
              <a:rPr lang="en-US" b="1" smtClean="0"/>
              <a:t>Knowledge of performance</a:t>
            </a:r>
          </a:p>
          <a:p>
            <a:pPr lvl="1" eaLnBrk="1" hangingPunct="1"/>
            <a:r>
              <a:rPr lang="en-US" b="1" smtClean="0"/>
              <a:t>Knowledge of results</a:t>
            </a:r>
          </a:p>
          <a:p>
            <a:pPr lvl="2" eaLnBrk="1" hangingPunct="1">
              <a:buFont typeface="Wingdings" pitchFamily="2" charset="2"/>
              <a:buNone/>
            </a:pPr>
            <a:r>
              <a:rPr lang="en-US" b="1" smtClean="0"/>
              <a:t>immediate vs. summary</a:t>
            </a:r>
          </a:p>
          <a:p>
            <a:pPr lvl="1" eaLnBrk="1" hangingPunct="1"/>
            <a:r>
              <a:rPr lang="en-US" b="1" smtClean="0"/>
              <a:t>Rate &amp; prosody</a:t>
            </a:r>
          </a:p>
          <a:p>
            <a:pPr lvl="1" eaLnBrk="1" hangingPunct="1"/>
            <a:r>
              <a:rPr lang="en-US" b="1" smtClean="0"/>
              <a:t>Stimulus/response complexity</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a:xfrm>
            <a:off x="304800" y="381000"/>
            <a:ext cx="8839200" cy="1219200"/>
          </a:xfrm>
          <a:solidFill>
            <a:schemeClr val="bg1"/>
          </a:solidFill>
        </p:spPr>
        <p:txBody>
          <a:bodyPr>
            <a:normAutofit fontScale="90000"/>
          </a:bodyPr>
          <a:lstStyle/>
          <a:p>
            <a:pPr eaLnBrk="1" hangingPunct="1"/>
            <a:r>
              <a:rPr lang="en-US" dirty="0" smtClean="0"/>
              <a:t>CAS &amp; Impact on </a:t>
            </a:r>
            <a:br>
              <a:rPr lang="en-US" dirty="0" smtClean="0"/>
            </a:br>
            <a:r>
              <a:rPr lang="en-US" i="1" dirty="0" smtClean="0"/>
              <a:t>Overall Communication</a:t>
            </a:r>
          </a:p>
        </p:txBody>
      </p:sp>
      <p:sp>
        <p:nvSpPr>
          <p:cNvPr id="6147" name="Rectangle 3"/>
          <p:cNvSpPr>
            <a:spLocks noGrp="1" noChangeArrowheads="1"/>
          </p:cNvSpPr>
          <p:nvPr>
            <p:ph type="body" idx="1"/>
          </p:nvPr>
        </p:nvSpPr>
        <p:spPr>
          <a:xfrm>
            <a:off x="685800" y="2398713"/>
            <a:ext cx="6264275" cy="2835275"/>
          </a:xfrm>
        </p:spPr>
        <p:txBody>
          <a:bodyPr/>
          <a:lstStyle/>
          <a:p>
            <a:pPr marL="374650" indent="-374650" eaLnBrk="1" hangingPunct="1">
              <a:lnSpc>
                <a:spcPct val="85000"/>
              </a:lnSpc>
              <a:buFont typeface="Wingdings" pitchFamily="2" charset="2"/>
              <a:buNone/>
            </a:pPr>
            <a:r>
              <a:rPr lang="en-US" sz="2600" b="1" smtClean="0"/>
              <a:t>		</a:t>
            </a:r>
            <a:r>
              <a:rPr lang="en-US" sz="3400" b="1" smtClean="0"/>
              <a:t>Decreased </a:t>
            </a:r>
            <a:r>
              <a:rPr lang="en-US" sz="3400" b="1" i="1" smtClean="0"/>
              <a:t>intelligibility</a:t>
            </a:r>
          </a:p>
          <a:p>
            <a:pPr marL="374650" indent="-374650" eaLnBrk="1" hangingPunct="1">
              <a:lnSpc>
                <a:spcPct val="85000"/>
              </a:lnSpc>
              <a:buFont typeface="Wingdings" pitchFamily="2" charset="2"/>
              <a:buNone/>
            </a:pPr>
            <a:r>
              <a:rPr lang="en-US" sz="3400" b="1" smtClean="0"/>
              <a:t>		Disordered </a:t>
            </a:r>
            <a:r>
              <a:rPr lang="en-US" sz="3400" b="1" i="1" smtClean="0"/>
              <a:t>language</a:t>
            </a:r>
          </a:p>
          <a:p>
            <a:pPr marL="374650" indent="-374650" eaLnBrk="1" hangingPunct="1">
              <a:lnSpc>
                <a:spcPct val="85000"/>
              </a:lnSpc>
              <a:buFont typeface="Wingdings" pitchFamily="2" charset="2"/>
              <a:buNone/>
            </a:pPr>
            <a:r>
              <a:rPr lang="en-US" sz="3400" b="1" i="1" smtClean="0"/>
              <a:t>		Social</a:t>
            </a:r>
            <a:r>
              <a:rPr lang="en-US" sz="3400" b="1" smtClean="0"/>
              <a:t> withdrawal</a:t>
            </a:r>
          </a:p>
          <a:p>
            <a:pPr marL="374650" indent="-374650" eaLnBrk="1" hangingPunct="1">
              <a:lnSpc>
                <a:spcPct val="85000"/>
              </a:lnSpc>
              <a:buFont typeface="Wingdings" pitchFamily="2" charset="2"/>
              <a:buNone/>
            </a:pPr>
            <a:r>
              <a:rPr lang="en-US" sz="3400" b="1" i="1" smtClean="0"/>
              <a:t>		Behavioral</a:t>
            </a:r>
            <a:r>
              <a:rPr lang="en-US" sz="3400" b="1" smtClean="0"/>
              <a:t> aggression</a:t>
            </a:r>
          </a:p>
          <a:p>
            <a:pPr marL="374650" indent="-374650" eaLnBrk="1" hangingPunct="1">
              <a:lnSpc>
                <a:spcPct val="85000"/>
              </a:lnSpc>
              <a:buFont typeface="Wingdings" pitchFamily="2" charset="2"/>
              <a:buNone/>
            </a:pPr>
            <a:r>
              <a:rPr lang="en-US" sz="3400" b="1" i="1" smtClean="0"/>
              <a:t>		Academic</a:t>
            </a:r>
            <a:r>
              <a:rPr lang="en-US" sz="3400" b="1" smtClean="0"/>
              <a:t> failure</a:t>
            </a:r>
            <a:endParaRPr lang="en-US" b="1" smtClean="0"/>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a:xfrm>
            <a:off x="381000" y="381000"/>
            <a:ext cx="7683500" cy="765175"/>
          </a:xfrm>
        </p:spPr>
        <p:txBody>
          <a:bodyPr/>
          <a:lstStyle/>
          <a:p>
            <a:pPr eaLnBrk="1" hangingPunct="1"/>
            <a:r>
              <a:rPr lang="en-US" smtClean="0"/>
              <a:t>Combinations</a:t>
            </a:r>
          </a:p>
        </p:txBody>
      </p:sp>
      <p:sp>
        <p:nvSpPr>
          <p:cNvPr id="57347" name="Rectangle 3"/>
          <p:cNvSpPr>
            <a:spLocks noGrp="1" noChangeArrowheads="1"/>
          </p:cNvSpPr>
          <p:nvPr>
            <p:ph type="body" idx="1"/>
          </p:nvPr>
        </p:nvSpPr>
        <p:spPr>
          <a:xfrm>
            <a:off x="381000" y="1447800"/>
            <a:ext cx="8763000" cy="5029200"/>
          </a:xfrm>
        </p:spPr>
        <p:txBody>
          <a:bodyPr/>
          <a:lstStyle/>
          <a:p>
            <a:pPr eaLnBrk="1" hangingPunct="1"/>
            <a:r>
              <a:rPr lang="en-US" sz="2800" smtClean="0"/>
              <a:t>Continue as in Session 2.</a:t>
            </a:r>
          </a:p>
          <a:p>
            <a:pPr eaLnBrk="1" hangingPunct="1"/>
            <a:r>
              <a:rPr lang="en-US" sz="2800" smtClean="0"/>
              <a:t>Begin to combine 2 of their base words together, attempting to keep one of the words consistent (either 1</a:t>
            </a:r>
            <a:r>
              <a:rPr lang="en-US" sz="2800" baseline="30000" smtClean="0"/>
              <a:t>st</a:t>
            </a:r>
            <a:r>
              <a:rPr lang="en-US" sz="2800" smtClean="0"/>
              <a:t> or 2</a:t>
            </a:r>
            <a:r>
              <a:rPr lang="en-US" sz="2800" baseline="30000" smtClean="0"/>
              <a:t>nd</a:t>
            </a:r>
            <a:r>
              <a:rPr lang="en-US" sz="2800" smtClean="0"/>
              <a:t>) &amp; go through the base list</a:t>
            </a:r>
          </a:p>
          <a:p>
            <a:pPr eaLnBrk="1" hangingPunct="1"/>
            <a:r>
              <a:rPr lang="en-US" sz="2800" smtClean="0"/>
              <a:t>In this way, create silly sentences, laughing to make it playful</a:t>
            </a:r>
          </a:p>
          <a:p>
            <a:pPr lvl="1" eaLnBrk="1" hangingPunct="1"/>
            <a:r>
              <a:rPr lang="en-US" sz="2200" smtClean="0"/>
              <a:t>Moo bye</a:t>
            </a:r>
          </a:p>
          <a:p>
            <a:pPr lvl="1" eaLnBrk="1" hangingPunct="1"/>
            <a:r>
              <a:rPr lang="en-US" sz="2200" smtClean="0"/>
              <a:t>Moo bee</a:t>
            </a:r>
          </a:p>
          <a:p>
            <a:pPr lvl="1" eaLnBrk="1" hangingPunct="1"/>
            <a:r>
              <a:rPr lang="en-US" sz="2200" smtClean="0"/>
              <a:t>Bee moo</a:t>
            </a:r>
          </a:p>
          <a:p>
            <a:pPr lvl="1" eaLnBrk="1" hangingPunct="1"/>
            <a:endParaRPr lang="en-US" smtClean="0"/>
          </a:p>
        </p:txBody>
      </p:sp>
      <p:sp>
        <p:nvSpPr>
          <p:cNvPr id="57348" name="Text Box 7"/>
          <p:cNvSpPr txBox="1">
            <a:spLocks noChangeArrowheads="1"/>
          </p:cNvSpPr>
          <p:nvPr/>
        </p:nvSpPr>
        <p:spPr bwMode="auto">
          <a:xfrm>
            <a:off x="3124200" y="4495800"/>
            <a:ext cx="2209800" cy="1187450"/>
          </a:xfrm>
          <a:prstGeom prst="rect">
            <a:avLst/>
          </a:prstGeom>
          <a:noFill/>
          <a:ln>
            <a:noFill/>
          </a:ln>
          <a:effectLst/>
          <a:extLst>
            <a:ext uri="{909E8E84-426E-40DD-AFC4-6F175D3DCCD1}">
              <a14:hiddenFill xmlns="" xmlns:a14="http://schemas.microsoft.com/office/drawing/2010/main">
                <a:solidFill>
                  <a:schemeClr val="accent1"/>
                </a:solidFill>
              </a14:hiddenFill>
            </a:ext>
            <a:ext uri="{91240B29-F687-4F45-9708-019B960494DF}">
              <a14:hiddenLine xmlns="" xmlns:a14="http://schemas.microsoft.com/office/drawing/2010/main" w="9525">
                <a:solidFill>
                  <a:schemeClr val="tx1"/>
                </a:solidFill>
                <a:miter lim="800000"/>
                <a:headEnd/>
                <a:tailEnd/>
              </a14:hiddenLine>
            </a:ext>
            <a:ext uri="{AF507438-7753-43E0-B8FC-AC1667EBCBE1}">
              <a14:hiddenEffects xmln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buFontTx/>
              <a:buChar char="•"/>
            </a:pPr>
            <a:r>
              <a:rPr lang="en-US" sz="2400"/>
              <a:t> Bee bye</a:t>
            </a:r>
          </a:p>
          <a:p>
            <a:pPr>
              <a:buFontTx/>
              <a:buChar char="•"/>
            </a:pPr>
            <a:r>
              <a:rPr lang="en-US" sz="2400"/>
              <a:t> Bye moo</a:t>
            </a:r>
          </a:p>
          <a:p>
            <a:pPr>
              <a:buFontTx/>
              <a:buChar char="•"/>
            </a:pPr>
            <a:r>
              <a:rPr lang="en-US" sz="2400"/>
              <a:t> Bye bee</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2"/>
          <p:cNvSpPr>
            <a:spLocks noGrp="1" noChangeArrowheads="1"/>
          </p:cNvSpPr>
          <p:nvPr>
            <p:ph type="title"/>
          </p:nvPr>
        </p:nvSpPr>
        <p:spPr/>
        <p:txBody>
          <a:bodyPr>
            <a:normAutofit/>
          </a:bodyPr>
          <a:lstStyle/>
          <a:p>
            <a:pPr eaLnBrk="1" hangingPunct="1"/>
            <a:r>
              <a:rPr lang="en-US" i="1" smtClean="0"/>
              <a:t>Rudimentary Carrier Phrases</a:t>
            </a:r>
          </a:p>
        </p:txBody>
      </p:sp>
      <p:sp>
        <p:nvSpPr>
          <p:cNvPr id="58371" name="Rectangle 3"/>
          <p:cNvSpPr>
            <a:spLocks noGrp="1" noChangeArrowheads="1"/>
          </p:cNvSpPr>
          <p:nvPr>
            <p:ph type="body" idx="1"/>
          </p:nvPr>
        </p:nvSpPr>
        <p:spPr/>
        <p:txBody>
          <a:bodyPr/>
          <a:lstStyle/>
          <a:p>
            <a:pPr eaLnBrk="1" hangingPunct="1">
              <a:buFont typeface="Wingdings" pitchFamily="2" charset="2"/>
              <a:buNone/>
            </a:pPr>
            <a:r>
              <a:rPr lang="en-US" sz="3400" smtClean="0"/>
              <a:t>Begin to introduce rudimentary carrier phrases.</a:t>
            </a:r>
          </a:p>
          <a:p>
            <a:pPr lvl="1" eaLnBrk="1" hangingPunct="1"/>
            <a:r>
              <a:rPr lang="en-US" smtClean="0"/>
              <a:t>My…</a:t>
            </a:r>
          </a:p>
          <a:p>
            <a:pPr lvl="1" eaLnBrk="1" hangingPunct="1"/>
            <a:r>
              <a:rPr lang="en-US" smtClean="0"/>
              <a:t>Oh no… </a:t>
            </a:r>
          </a:p>
          <a:p>
            <a:pPr lvl="1" eaLnBrk="1" hangingPunct="1"/>
            <a:r>
              <a:rPr lang="en-US" smtClean="0"/>
              <a:t>I…</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title"/>
          </p:nvPr>
        </p:nvSpPr>
        <p:spPr>
          <a:xfrm>
            <a:off x="304800" y="0"/>
            <a:ext cx="8839200" cy="990600"/>
          </a:xfrm>
          <a:solidFill>
            <a:schemeClr val="bg1"/>
          </a:solidFill>
        </p:spPr>
        <p:txBody>
          <a:bodyPr/>
          <a:lstStyle/>
          <a:p>
            <a:pPr eaLnBrk="1" hangingPunct="1"/>
            <a:r>
              <a:rPr lang="en-US" i="1" dirty="0" smtClean="0"/>
              <a:t>Carrier Phrases = </a:t>
            </a:r>
            <a:r>
              <a:rPr lang="en-US" i="1" dirty="0" err="1" smtClean="0"/>
              <a:t>Coarticulation</a:t>
            </a:r>
            <a:endParaRPr lang="en-US" i="1" dirty="0" smtClean="0"/>
          </a:p>
        </p:txBody>
      </p:sp>
      <p:sp>
        <p:nvSpPr>
          <p:cNvPr id="59395" name="Rectangle 3"/>
          <p:cNvSpPr>
            <a:spLocks noGrp="1" noChangeArrowheads="1"/>
          </p:cNvSpPr>
          <p:nvPr>
            <p:ph type="body" idx="1"/>
          </p:nvPr>
        </p:nvSpPr>
        <p:spPr>
          <a:xfrm>
            <a:off x="0" y="1143000"/>
            <a:ext cx="9144000" cy="5181600"/>
          </a:xfrm>
          <a:solidFill>
            <a:schemeClr val="bg1"/>
          </a:solidFill>
        </p:spPr>
        <p:txBody>
          <a:bodyPr>
            <a:normAutofit lnSpcReduction="10000"/>
          </a:bodyPr>
          <a:lstStyle/>
          <a:p>
            <a:pPr eaLnBrk="1" hangingPunct="1">
              <a:lnSpc>
                <a:spcPct val="90000"/>
              </a:lnSpc>
            </a:pPr>
            <a:r>
              <a:rPr lang="en-US" dirty="0" smtClean="0"/>
              <a:t>Introduce lengthier carrier phrases, thinking about </a:t>
            </a:r>
            <a:r>
              <a:rPr lang="en-US" dirty="0" err="1" smtClean="0"/>
              <a:t>coarticulation</a:t>
            </a:r>
            <a:endParaRPr lang="en-US" dirty="0" smtClean="0"/>
          </a:p>
          <a:p>
            <a:pPr eaLnBrk="1" hangingPunct="1">
              <a:lnSpc>
                <a:spcPct val="90000"/>
              </a:lnSpc>
            </a:pPr>
            <a:r>
              <a:rPr lang="en-US" dirty="0" smtClean="0"/>
              <a:t>Generally, when combining 2 base words together, this is not as much an issue</a:t>
            </a:r>
          </a:p>
          <a:p>
            <a:pPr eaLnBrk="1" hangingPunct="1">
              <a:lnSpc>
                <a:spcPct val="90000"/>
              </a:lnSpc>
            </a:pPr>
            <a:r>
              <a:rPr lang="en-US" dirty="0" smtClean="0"/>
              <a:t>When using carrier phrases, think about conversational speech &amp; make it sound </a:t>
            </a:r>
            <a:r>
              <a:rPr lang="en-US" i="1" dirty="0" smtClean="0"/>
              <a:t>natural</a:t>
            </a:r>
          </a:p>
          <a:p>
            <a:pPr lvl="4" eaLnBrk="1" hangingPunct="1">
              <a:lnSpc>
                <a:spcPct val="90000"/>
              </a:lnSpc>
            </a:pPr>
            <a:r>
              <a:rPr lang="en-US" sz="2400" dirty="0" smtClean="0"/>
              <a:t>I need a (I nee da)…</a:t>
            </a:r>
          </a:p>
          <a:p>
            <a:pPr lvl="4" eaLnBrk="1" hangingPunct="1">
              <a:lnSpc>
                <a:spcPct val="90000"/>
              </a:lnSpc>
            </a:pPr>
            <a:r>
              <a:rPr lang="en-US" sz="2400" dirty="0" smtClean="0"/>
              <a:t>I want a (I </a:t>
            </a:r>
            <a:r>
              <a:rPr lang="en-US" sz="2400" dirty="0" err="1" smtClean="0"/>
              <a:t>wanna</a:t>
            </a:r>
            <a:r>
              <a:rPr lang="en-US" sz="2400" dirty="0" smtClean="0"/>
              <a:t>)…</a:t>
            </a:r>
          </a:p>
          <a:p>
            <a:pPr lvl="4" eaLnBrk="1" hangingPunct="1">
              <a:lnSpc>
                <a:spcPct val="90000"/>
              </a:lnSpc>
            </a:pPr>
            <a:r>
              <a:rPr lang="en-US" sz="2400" dirty="0" smtClean="0"/>
              <a:t>I have to (I </a:t>
            </a:r>
            <a:r>
              <a:rPr lang="en-US" sz="2400" dirty="0" err="1" smtClean="0"/>
              <a:t>hafta</a:t>
            </a:r>
            <a:r>
              <a:rPr lang="en-US" sz="2400" dirty="0" smtClean="0"/>
              <a:t>)…</a:t>
            </a:r>
          </a:p>
          <a:p>
            <a:pPr lvl="4" eaLnBrk="1" hangingPunct="1">
              <a:lnSpc>
                <a:spcPct val="90000"/>
              </a:lnSpc>
            </a:pPr>
            <a:r>
              <a:rPr lang="en-US" sz="2400" dirty="0" smtClean="0"/>
              <a:t>I’ve got to (I </a:t>
            </a:r>
            <a:r>
              <a:rPr lang="en-US" sz="2400" dirty="0" err="1" smtClean="0"/>
              <a:t>gotta</a:t>
            </a:r>
            <a:r>
              <a:rPr lang="en-US" sz="2400" dirty="0" smtClean="0"/>
              <a:t>)…</a:t>
            </a:r>
          </a:p>
          <a:p>
            <a:pPr lvl="4" eaLnBrk="1" hangingPunct="1">
              <a:lnSpc>
                <a:spcPct val="90000"/>
              </a:lnSpc>
            </a:pPr>
            <a:r>
              <a:rPr lang="en-US" sz="2400" dirty="0" smtClean="0"/>
              <a:t>Hop up (Hah pup)…</a:t>
            </a:r>
          </a:p>
          <a:p>
            <a:pPr lvl="4" eaLnBrk="1" hangingPunct="1">
              <a:lnSpc>
                <a:spcPct val="90000"/>
              </a:lnSpc>
            </a:pPr>
            <a:r>
              <a:rPr lang="en-US" sz="2400" dirty="0" smtClean="0"/>
              <a:t>Come here (</a:t>
            </a:r>
            <a:r>
              <a:rPr lang="en-US" sz="2400" dirty="0" err="1" smtClean="0"/>
              <a:t>kuh</a:t>
            </a:r>
            <a:r>
              <a:rPr lang="en-US" sz="2400" dirty="0" smtClean="0"/>
              <a:t> mere)…</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60418" name="Rectangle 2"/>
          <p:cNvSpPr>
            <a:spLocks noGrp="1" noChangeArrowheads="1"/>
          </p:cNvSpPr>
          <p:nvPr>
            <p:ph type="title"/>
          </p:nvPr>
        </p:nvSpPr>
        <p:spPr>
          <a:xfrm>
            <a:off x="609600" y="322263"/>
            <a:ext cx="7042150" cy="1049337"/>
          </a:xfrm>
        </p:spPr>
        <p:txBody>
          <a:bodyPr/>
          <a:lstStyle/>
          <a:p>
            <a:pPr eaLnBrk="1" hangingPunct="1"/>
            <a:r>
              <a:rPr lang="en-US" smtClean="0"/>
              <a:t>Generalization Books</a:t>
            </a:r>
          </a:p>
        </p:txBody>
      </p:sp>
      <p:sp>
        <p:nvSpPr>
          <p:cNvPr id="60419" name="Rectangle 3"/>
          <p:cNvSpPr>
            <a:spLocks noGrp="1" noChangeArrowheads="1"/>
          </p:cNvSpPr>
          <p:nvPr>
            <p:ph type="body" idx="1"/>
          </p:nvPr>
        </p:nvSpPr>
        <p:spPr>
          <a:xfrm>
            <a:off x="457200" y="1524000"/>
            <a:ext cx="7696200" cy="4068763"/>
          </a:xfrm>
        </p:spPr>
        <p:txBody>
          <a:bodyPr>
            <a:normAutofit fontScale="92500" lnSpcReduction="10000"/>
          </a:bodyPr>
          <a:lstStyle/>
          <a:p>
            <a:pPr eaLnBrk="1" hangingPunct="1"/>
            <a:r>
              <a:rPr lang="en-US" smtClean="0"/>
              <a:t>Create a book that pairs carrier phrases with the sound sequences (words) from their base list</a:t>
            </a:r>
          </a:p>
          <a:p>
            <a:pPr lvl="1" eaLnBrk="1" hangingPunct="1"/>
            <a:r>
              <a:rPr lang="en-US" smtClean="0"/>
              <a:t>“Hop up mommy”</a:t>
            </a:r>
          </a:p>
          <a:p>
            <a:pPr lvl="1" eaLnBrk="1" hangingPunct="1"/>
            <a:r>
              <a:rPr lang="en-US" smtClean="0"/>
              <a:t>“Hop up bug”</a:t>
            </a:r>
          </a:p>
          <a:p>
            <a:pPr lvl="1" eaLnBrk="1" hangingPunct="1"/>
            <a:r>
              <a:rPr lang="en-US" smtClean="0"/>
              <a:t>“Hop up puppy”</a:t>
            </a:r>
          </a:p>
          <a:p>
            <a:pPr eaLnBrk="1" hangingPunct="1"/>
            <a:r>
              <a:rPr lang="en-US" smtClean="0"/>
              <a:t>Use </a:t>
            </a:r>
            <a:r>
              <a:rPr lang="en-US" i="1" smtClean="0"/>
              <a:t>Boardmaker</a:t>
            </a:r>
            <a:r>
              <a:rPr lang="en-US" smtClean="0"/>
              <a:t> pictures so the child can “read” the book and initiate spontaneous utterances</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2"/>
          <p:cNvSpPr>
            <a:spLocks noGrp="1" noChangeArrowheads="1"/>
          </p:cNvSpPr>
          <p:nvPr>
            <p:ph type="title"/>
          </p:nvPr>
        </p:nvSpPr>
        <p:spPr>
          <a:xfrm>
            <a:off x="762000" y="381000"/>
            <a:ext cx="7696200" cy="1066800"/>
          </a:xfrm>
        </p:spPr>
        <p:txBody>
          <a:bodyPr/>
          <a:lstStyle/>
          <a:p>
            <a:pPr eaLnBrk="1" hangingPunct="1"/>
            <a:r>
              <a:rPr lang="en-US" smtClean="0"/>
              <a:t>Functional Communication</a:t>
            </a:r>
          </a:p>
        </p:txBody>
      </p:sp>
      <p:sp>
        <p:nvSpPr>
          <p:cNvPr id="61443" name="Rectangle 3"/>
          <p:cNvSpPr>
            <a:spLocks noGrp="1" noChangeArrowheads="1"/>
          </p:cNvSpPr>
          <p:nvPr>
            <p:ph type="body" idx="1"/>
          </p:nvPr>
        </p:nvSpPr>
        <p:spPr>
          <a:xfrm>
            <a:off x="381000" y="1752600"/>
            <a:ext cx="8763000" cy="4800600"/>
          </a:xfrm>
        </p:spPr>
        <p:txBody>
          <a:bodyPr/>
          <a:lstStyle/>
          <a:p>
            <a:pPr eaLnBrk="1" hangingPunct="1">
              <a:buFont typeface="Wingdings" pitchFamily="2" charset="2"/>
              <a:buNone/>
            </a:pPr>
            <a:r>
              <a:rPr lang="en-US" sz="3400" smtClean="0"/>
              <a:t>As intelligibility increases, SLP begins working on most functional communication in conversational interactions (also </a:t>
            </a:r>
            <a:r>
              <a:rPr lang="en-US" sz="3400" smtClean="0">
                <a:sym typeface="Wingdings" pitchFamily="2" charset="2"/>
              </a:rPr>
              <a:t> motivation)</a:t>
            </a:r>
          </a:p>
          <a:p>
            <a:pPr lvl="1" eaLnBrk="1" hangingPunct="1"/>
            <a:r>
              <a:rPr lang="en-US" smtClean="0"/>
              <a:t>Best friends, teacher, sibling names</a:t>
            </a:r>
          </a:p>
          <a:p>
            <a:pPr lvl="1" eaLnBrk="1" hangingPunct="1"/>
            <a:r>
              <a:rPr lang="en-US" smtClean="0"/>
              <a:t>Baseball terminology if participating in that activity (extracurricular activity terms)</a:t>
            </a:r>
          </a:p>
          <a:p>
            <a:pPr lvl="1" eaLnBrk="1" hangingPunct="1"/>
            <a:r>
              <a:rPr lang="en-US" smtClean="0"/>
              <a:t>Pets</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Rectangle 2"/>
          <p:cNvSpPr>
            <a:spLocks noGrp="1" noChangeArrowheads="1"/>
          </p:cNvSpPr>
          <p:nvPr>
            <p:ph type="title"/>
          </p:nvPr>
        </p:nvSpPr>
        <p:spPr>
          <a:xfrm>
            <a:off x="457200" y="0"/>
            <a:ext cx="8229600" cy="1143000"/>
          </a:xfrm>
          <a:solidFill>
            <a:schemeClr val="bg1"/>
          </a:solidFill>
        </p:spPr>
        <p:txBody>
          <a:bodyPr/>
          <a:lstStyle/>
          <a:p>
            <a:pPr eaLnBrk="1" hangingPunct="1"/>
            <a:r>
              <a:rPr lang="en-US" dirty="0" smtClean="0"/>
              <a:t>As intelligibility improves…</a:t>
            </a:r>
          </a:p>
        </p:txBody>
      </p:sp>
      <p:sp>
        <p:nvSpPr>
          <p:cNvPr id="62467" name="Rectangle 3"/>
          <p:cNvSpPr>
            <a:spLocks noGrp="1" noChangeArrowheads="1"/>
          </p:cNvSpPr>
          <p:nvPr>
            <p:ph type="body" idx="1"/>
          </p:nvPr>
        </p:nvSpPr>
        <p:spPr>
          <a:xfrm>
            <a:off x="304800" y="1295400"/>
            <a:ext cx="8610600" cy="5257800"/>
          </a:xfrm>
        </p:spPr>
        <p:txBody>
          <a:bodyPr/>
          <a:lstStyle/>
          <a:p>
            <a:pPr eaLnBrk="1" hangingPunct="1">
              <a:lnSpc>
                <a:spcPct val="90000"/>
              </a:lnSpc>
            </a:pPr>
            <a:r>
              <a:rPr lang="en-US" smtClean="0"/>
              <a:t>May appear to have language delays (scores) due to the impairment in speech (become more apparent)</a:t>
            </a:r>
          </a:p>
          <a:p>
            <a:pPr eaLnBrk="1" hangingPunct="1">
              <a:lnSpc>
                <a:spcPct val="90000"/>
              </a:lnSpc>
            </a:pPr>
            <a:r>
              <a:rPr lang="en-US" smtClean="0"/>
              <a:t>May use simplified speech productions (of a younger developmental age) because that is where they find the most success with artic. </a:t>
            </a:r>
          </a:p>
          <a:p>
            <a:pPr eaLnBrk="1" hangingPunct="1">
              <a:lnSpc>
                <a:spcPct val="90000"/>
              </a:lnSpc>
            </a:pPr>
            <a:r>
              <a:rPr lang="en-US" smtClean="0"/>
              <a:t>Clean up </a:t>
            </a:r>
          </a:p>
          <a:p>
            <a:pPr lvl="1" eaLnBrk="1" hangingPunct="1">
              <a:lnSpc>
                <a:spcPct val="90000"/>
              </a:lnSpc>
            </a:pPr>
            <a:r>
              <a:rPr lang="en-US" sz="2200" smtClean="0"/>
              <a:t>Sequences in grammatical structures</a:t>
            </a:r>
          </a:p>
          <a:p>
            <a:pPr lvl="2" eaLnBrk="1" hangingPunct="1">
              <a:lnSpc>
                <a:spcPct val="90000"/>
              </a:lnSpc>
            </a:pPr>
            <a:r>
              <a:rPr lang="en-US" sz="1800" smtClean="0"/>
              <a:t>-ed endings</a:t>
            </a:r>
          </a:p>
          <a:p>
            <a:pPr lvl="2" eaLnBrk="1" hangingPunct="1">
              <a:lnSpc>
                <a:spcPct val="90000"/>
              </a:lnSpc>
            </a:pPr>
            <a:r>
              <a:rPr lang="en-US" sz="1800" smtClean="0"/>
              <a:t>Plurals</a:t>
            </a:r>
          </a:p>
          <a:p>
            <a:pPr lvl="2" eaLnBrk="1" hangingPunct="1">
              <a:lnSpc>
                <a:spcPct val="90000"/>
              </a:lnSpc>
            </a:pPr>
            <a:r>
              <a:rPr lang="en-US" sz="1800" smtClean="0"/>
              <a:t>Verb tense</a:t>
            </a:r>
          </a:p>
          <a:p>
            <a:pPr lvl="1" eaLnBrk="1" hangingPunct="1">
              <a:lnSpc>
                <a:spcPct val="90000"/>
              </a:lnSpc>
            </a:pPr>
            <a:r>
              <a:rPr lang="en-US" sz="2200" smtClean="0"/>
              <a:t>The “holes” (e.g., sequences not solid in conversation)</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Rectangle 2"/>
          <p:cNvSpPr>
            <a:spLocks noGrp="1" noChangeArrowheads="1"/>
          </p:cNvSpPr>
          <p:nvPr>
            <p:ph type="title"/>
          </p:nvPr>
        </p:nvSpPr>
        <p:spPr>
          <a:xfrm>
            <a:off x="457200" y="0"/>
            <a:ext cx="8229600" cy="1143000"/>
          </a:xfrm>
          <a:solidFill>
            <a:schemeClr val="bg1"/>
          </a:solidFill>
        </p:spPr>
        <p:txBody>
          <a:bodyPr/>
          <a:lstStyle/>
          <a:p>
            <a:pPr eaLnBrk="1" hangingPunct="1"/>
            <a:r>
              <a:rPr lang="en-US" dirty="0" smtClean="0"/>
              <a:t>Documenting Progress</a:t>
            </a:r>
          </a:p>
        </p:txBody>
      </p:sp>
      <p:sp>
        <p:nvSpPr>
          <p:cNvPr id="63491" name="Rectangle 3"/>
          <p:cNvSpPr>
            <a:spLocks noGrp="1" noChangeArrowheads="1"/>
          </p:cNvSpPr>
          <p:nvPr>
            <p:ph type="body" idx="1"/>
          </p:nvPr>
        </p:nvSpPr>
        <p:spPr>
          <a:xfrm>
            <a:off x="381000" y="1524000"/>
            <a:ext cx="8763000" cy="5029200"/>
          </a:xfrm>
        </p:spPr>
        <p:txBody>
          <a:bodyPr>
            <a:normAutofit/>
          </a:bodyPr>
          <a:lstStyle/>
          <a:p>
            <a:pPr eaLnBrk="1" hangingPunct="1">
              <a:lnSpc>
                <a:spcPct val="90000"/>
              </a:lnSpc>
            </a:pPr>
            <a:r>
              <a:rPr lang="en-US" sz="3200" smtClean="0"/>
              <a:t>Accuracy on base word list (cumulative %)</a:t>
            </a:r>
          </a:p>
          <a:p>
            <a:pPr eaLnBrk="1" hangingPunct="1">
              <a:lnSpc>
                <a:spcPct val="90000"/>
              </a:lnSpc>
            </a:pPr>
            <a:r>
              <a:rPr lang="en-US" sz="3200" smtClean="0"/>
              <a:t>Add words to base list, % accuracy</a:t>
            </a:r>
          </a:p>
          <a:p>
            <a:pPr eaLnBrk="1" hangingPunct="1">
              <a:lnSpc>
                <a:spcPct val="90000"/>
              </a:lnSpc>
            </a:pPr>
            <a:r>
              <a:rPr lang="en-US" sz="3200" smtClean="0"/>
              <a:t>Accuracy of base words in a carrier phrase</a:t>
            </a:r>
          </a:p>
          <a:p>
            <a:pPr eaLnBrk="1" hangingPunct="1">
              <a:lnSpc>
                <a:spcPct val="90000"/>
              </a:lnSpc>
            </a:pPr>
            <a:r>
              <a:rPr lang="en-US" sz="3200" smtClean="0"/>
              <a:t>Intelligibility of spontaneous speech</a:t>
            </a:r>
          </a:p>
          <a:p>
            <a:pPr eaLnBrk="1" hangingPunct="1">
              <a:lnSpc>
                <a:spcPct val="90000"/>
              </a:lnSpc>
            </a:pPr>
            <a:r>
              <a:rPr lang="en-US" sz="3200" smtClean="0"/>
              <a:t>Decreased frustration (e.g., </a:t>
            </a:r>
            <a:r>
              <a:rPr lang="en-US" sz="3200" smtClean="0">
                <a:ea typeface="Lucida Grande" pitchFamily="-28" charset="0"/>
                <a:cs typeface="Lucida Grande" pitchFamily="-28" charset="0"/>
              </a:rPr>
              <a:t>↓</a:t>
            </a:r>
            <a:r>
              <a:rPr lang="en-US" sz="3200" smtClean="0"/>
              <a:t>“meltdowns”, </a:t>
            </a:r>
            <a:r>
              <a:rPr lang="en-US" sz="3200" smtClean="0">
                <a:ea typeface="Lucida Grande" pitchFamily="-28" charset="0"/>
                <a:cs typeface="Lucida Grande" pitchFamily="-28" charset="0"/>
              </a:rPr>
              <a:t>↓</a:t>
            </a:r>
            <a:r>
              <a:rPr lang="en-US" sz="3200" smtClean="0"/>
              <a:t> episodes of anger, </a:t>
            </a:r>
            <a:r>
              <a:rPr lang="en-US" sz="3200" smtClean="0">
                <a:ea typeface="Lucida Grande" pitchFamily="-28" charset="0"/>
                <a:cs typeface="Lucida Grande" pitchFamily="-28" charset="0"/>
              </a:rPr>
              <a:t>↓</a:t>
            </a:r>
            <a:r>
              <a:rPr lang="en-US" sz="3200" smtClean="0"/>
              <a:t> aggression, </a:t>
            </a:r>
            <a:r>
              <a:rPr lang="en-US" sz="3200" smtClean="0">
                <a:ea typeface="Lucida Grande" pitchFamily="-28" charset="0"/>
                <a:cs typeface="Lucida Grande" pitchFamily="-28" charset="0"/>
              </a:rPr>
              <a:t>↓</a:t>
            </a:r>
            <a:r>
              <a:rPr lang="en-US" sz="3200" smtClean="0"/>
              <a:t> crying)</a:t>
            </a:r>
          </a:p>
          <a:p>
            <a:pPr eaLnBrk="1" hangingPunct="1">
              <a:lnSpc>
                <a:spcPct val="90000"/>
              </a:lnSpc>
            </a:pPr>
            <a:r>
              <a:rPr lang="en-US" sz="3200" smtClean="0"/>
              <a:t>Parents report </a:t>
            </a:r>
            <a:r>
              <a:rPr lang="en-US" sz="3200" smtClean="0">
                <a:ea typeface="Lucida Grande" pitchFamily="-28" charset="0"/>
                <a:cs typeface="Lucida Grande" pitchFamily="-28" charset="0"/>
              </a:rPr>
              <a:t>↓</a:t>
            </a:r>
            <a:r>
              <a:rPr lang="en-US" sz="3200" smtClean="0"/>
              <a:t> frustration, others notice child </a:t>
            </a:r>
            <a:r>
              <a:rPr lang="en-US" sz="3200" smtClean="0">
                <a:ea typeface="Lucida Grande" pitchFamily="-28" charset="0"/>
                <a:cs typeface="Lucida Grande" pitchFamily="-28" charset="0"/>
              </a:rPr>
              <a:t>↑</a:t>
            </a:r>
            <a:r>
              <a:rPr lang="en-US" sz="3200" smtClean="0"/>
              <a:t> understood &amp; </a:t>
            </a:r>
            <a:r>
              <a:rPr lang="en-US" sz="3200" smtClean="0">
                <a:ea typeface="Lucida Grande" pitchFamily="-28" charset="0"/>
                <a:cs typeface="Lucida Grande" pitchFamily="-28" charset="0"/>
              </a:rPr>
              <a:t>↑</a:t>
            </a:r>
            <a:r>
              <a:rPr lang="en-US" sz="3200" smtClean="0"/>
              <a:t> verbal</a:t>
            </a:r>
          </a:p>
          <a:p>
            <a:pPr eaLnBrk="1" hangingPunct="1">
              <a:lnSpc>
                <a:spcPct val="90000"/>
              </a:lnSpc>
            </a:pPr>
            <a:r>
              <a:rPr lang="en-US" sz="3200" smtClean="0">
                <a:ea typeface="Lucida Grande" pitchFamily="-28" charset="0"/>
                <a:cs typeface="Lucida Grande" pitchFamily="-28" charset="0"/>
              </a:rPr>
              <a:t>↑</a:t>
            </a:r>
            <a:r>
              <a:rPr lang="en-US" sz="3200" smtClean="0"/>
              <a:t> test scores on retesting</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a:xfrm>
            <a:off x="304800" y="381000"/>
            <a:ext cx="8839200" cy="1219200"/>
          </a:xfrm>
          <a:solidFill>
            <a:schemeClr val="bg1"/>
          </a:solidFill>
        </p:spPr>
        <p:txBody>
          <a:bodyPr>
            <a:normAutofit fontScale="90000"/>
          </a:bodyPr>
          <a:lstStyle/>
          <a:p>
            <a:pPr eaLnBrk="1" hangingPunct="1"/>
            <a:r>
              <a:rPr lang="en-US" dirty="0" smtClean="0"/>
              <a:t>CAS &amp; Impact on </a:t>
            </a:r>
            <a:br>
              <a:rPr lang="en-US" dirty="0" smtClean="0"/>
            </a:br>
            <a:r>
              <a:rPr lang="en-US" i="1" dirty="0" smtClean="0"/>
              <a:t>Overall Communication</a:t>
            </a:r>
          </a:p>
        </p:txBody>
      </p:sp>
      <p:sp>
        <p:nvSpPr>
          <p:cNvPr id="6147" name="Rectangle 3"/>
          <p:cNvSpPr>
            <a:spLocks noGrp="1" noChangeArrowheads="1"/>
          </p:cNvSpPr>
          <p:nvPr>
            <p:ph type="body" idx="1"/>
          </p:nvPr>
        </p:nvSpPr>
        <p:spPr>
          <a:xfrm>
            <a:off x="685800" y="2398713"/>
            <a:ext cx="6264275" cy="2835275"/>
          </a:xfrm>
        </p:spPr>
        <p:txBody>
          <a:bodyPr/>
          <a:lstStyle/>
          <a:p>
            <a:pPr marL="374650" indent="-374650" eaLnBrk="1" hangingPunct="1">
              <a:lnSpc>
                <a:spcPct val="85000"/>
              </a:lnSpc>
              <a:buFont typeface="Wingdings" pitchFamily="2" charset="2"/>
              <a:buNone/>
            </a:pPr>
            <a:r>
              <a:rPr lang="en-US" sz="2600" b="1" smtClean="0"/>
              <a:t>		</a:t>
            </a:r>
            <a:r>
              <a:rPr lang="en-US" sz="3400" b="1" smtClean="0"/>
              <a:t>Decreased </a:t>
            </a:r>
            <a:r>
              <a:rPr lang="en-US" sz="3400" b="1" i="1" smtClean="0"/>
              <a:t>intelligibility</a:t>
            </a:r>
          </a:p>
          <a:p>
            <a:pPr marL="374650" indent="-374650" eaLnBrk="1" hangingPunct="1">
              <a:lnSpc>
                <a:spcPct val="85000"/>
              </a:lnSpc>
              <a:buFont typeface="Wingdings" pitchFamily="2" charset="2"/>
              <a:buNone/>
            </a:pPr>
            <a:r>
              <a:rPr lang="en-US" sz="3400" b="1" smtClean="0"/>
              <a:t>		Disordered </a:t>
            </a:r>
            <a:r>
              <a:rPr lang="en-US" sz="3400" b="1" i="1" smtClean="0"/>
              <a:t>language</a:t>
            </a:r>
          </a:p>
          <a:p>
            <a:pPr marL="374650" indent="-374650" eaLnBrk="1" hangingPunct="1">
              <a:lnSpc>
                <a:spcPct val="85000"/>
              </a:lnSpc>
              <a:buFont typeface="Wingdings" pitchFamily="2" charset="2"/>
              <a:buNone/>
            </a:pPr>
            <a:r>
              <a:rPr lang="en-US" sz="3400" b="1" i="1" smtClean="0"/>
              <a:t>		Social</a:t>
            </a:r>
            <a:r>
              <a:rPr lang="en-US" sz="3400" b="1" smtClean="0"/>
              <a:t> withdrawal</a:t>
            </a:r>
          </a:p>
          <a:p>
            <a:pPr marL="374650" indent="-374650" eaLnBrk="1" hangingPunct="1">
              <a:lnSpc>
                <a:spcPct val="85000"/>
              </a:lnSpc>
              <a:buFont typeface="Wingdings" pitchFamily="2" charset="2"/>
              <a:buNone/>
            </a:pPr>
            <a:r>
              <a:rPr lang="en-US" sz="3400" b="1" i="1" smtClean="0"/>
              <a:t>		Behavioral</a:t>
            </a:r>
            <a:r>
              <a:rPr lang="en-US" sz="3400" b="1" smtClean="0"/>
              <a:t> aggression</a:t>
            </a:r>
          </a:p>
          <a:p>
            <a:pPr marL="374650" indent="-374650" eaLnBrk="1" hangingPunct="1">
              <a:lnSpc>
                <a:spcPct val="85000"/>
              </a:lnSpc>
              <a:buFont typeface="Wingdings" pitchFamily="2" charset="2"/>
              <a:buNone/>
            </a:pPr>
            <a:r>
              <a:rPr lang="en-US" sz="3400" b="1" i="1" smtClean="0"/>
              <a:t>		Academic</a:t>
            </a:r>
            <a:r>
              <a:rPr lang="en-US" sz="3400" b="1" smtClean="0"/>
              <a:t> failure</a:t>
            </a:r>
            <a:endParaRPr lang="en-US" b="1" smtClean="0"/>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a:xfrm>
            <a:off x="457200" y="0"/>
            <a:ext cx="8229600" cy="1219200"/>
          </a:xfrm>
        </p:spPr>
        <p:txBody>
          <a:bodyPr/>
          <a:lstStyle/>
          <a:p>
            <a:pPr eaLnBrk="1" hangingPunct="1"/>
            <a:r>
              <a:rPr lang="en-US" smtClean="0"/>
              <a:t>CAS Clinical Indicators	</a:t>
            </a:r>
          </a:p>
        </p:txBody>
      </p:sp>
      <p:sp>
        <p:nvSpPr>
          <p:cNvPr id="7171" name="Rectangle 3"/>
          <p:cNvSpPr>
            <a:spLocks noGrp="1" noChangeArrowheads="1"/>
          </p:cNvSpPr>
          <p:nvPr>
            <p:ph type="body" idx="1"/>
          </p:nvPr>
        </p:nvSpPr>
        <p:spPr>
          <a:xfrm>
            <a:off x="228600" y="1219200"/>
            <a:ext cx="8610600" cy="4876800"/>
          </a:xfrm>
        </p:spPr>
        <p:txBody>
          <a:bodyPr>
            <a:normAutofit/>
          </a:bodyPr>
          <a:lstStyle/>
          <a:p>
            <a:pPr eaLnBrk="1" hangingPunct="1">
              <a:lnSpc>
                <a:spcPct val="90000"/>
              </a:lnSpc>
            </a:pPr>
            <a:r>
              <a:rPr lang="en-US" sz="2700" smtClean="0"/>
              <a:t>Reduced phonemic repertoire (esp. consonants, simple word &amp; syllable shapes</a:t>
            </a:r>
          </a:p>
          <a:p>
            <a:pPr eaLnBrk="1" hangingPunct="1">
              <a:lnSpc>
                <a:spcPct val="90000"/>
              </a:lnSpc>
            </a:pPr>
            <a:r>
              <a:rPr lang="en-US" sz="2700" smtClean="0"/>
              <a:t>Prosodic abnormalities (timing)</a:t>
            </a:r>
          </a:p>
          <a:p>
            <a:pPr eaLnBrk="1" hangingPunct="1">
              <a:lnSpc>
                <a:spcPct val="90000"/>
              </a:lnSpc>
            </a:pPr>
            <a:r>
              <a:rPr lang="en-US" sz="2700" smtClean="0"/>
              <a:t>Vowel errors not affected by length of utterance</a:t>
            </a:r>
          </a:p>
          <a:p>
            <a:pPr eaLnBrk="1" hangingPunct="1">
              <a:lnSpc>
                <a:spcPct val="90000"/>
              </a:lnSpc>
            </a:pPr>
            <a:r>
              <a:rPr lang="en-US" sz="2700" smtClean="0"/>
              <a:t>Variability, sequencing difficulties</a:t>
            </a:r>
          </a:p>
          <a:p>
            <a:pPr eaLnBrk="1" hangingPunct="1">
              <a:lnSpc>
                <a:spcPct val="90000"/>
              </a:lnSpc>
            </a:pPr>
            <a:r>
              <a:rPr lang="en-US" sz="2700" smtClean="0"/>
              <a:t>Difficulty achieving &amp; maintaining articulatory configurations (artic overshoot)</a:t>
            </a:r>
          </a:p>
          <a:p>
            <a:pPr eaLnBrk="1" hangingPunct="1">
              <a:lnSpc>
                <a:spcPct val="90000"/>
              </a:lnSpc>
            </a:pPr>
            <a:r>
              <a:rPr lang="en-US" sz="2700" smtClean="0"/>
              <a:t>Use simple syllable shapes</a:t>
            </a:r>
          </a:p>
          <a:p>
            <a:pPr eaLnBrk="1" hangingPunct="1">
              <a:lnSpc>
                <a:spcPct val="90000"/>
              </a:lnSpc>
            </a:pPr>
            <a:r>
              <a:rPr lang="en-US" sz="2700" smtClean="0"/>
              <a:t>Difficulty completing a movement gesture for a phoneme easily produced in a simple context but not in a longer context (underspecified motor plan)</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a:xfrm>
            <a:off x="539750" y="246063"/>
            <a:ext cx="7112000" cy="1125537"/>
          </a:xfrm>
        </p:spPr>
        <p:txBody>
          <a:bodyPr/>
          <a:lstStyle/>
          <a:p>
            <a:pPr eaLnBrk="1" hangingPunct="1"/>
            <a:r>
              <a:rPr lang="en-US" sz="4300" smtClean="0"/>
              <a:t>Differential Diagnosis</a:t>
            </a:r>
          </a:p>
        </p:txBody>
      </p:sp>
      <p:sp>
        <p:nvSpPr>
          <p:cNvPr id="8195" name="Rectangle 3"/>
          <p:cNvSpPr>
            <a:spLocks noGrp="1" noChangeArrowheads="1"/>
          </p:cNvSpPr>
          <p:nvPr>
            <p:ph type="body" idx="1"/>
          </p:nvPr>
        </p:nvSpPr>
        <p:spPr>
          <a:xfrm>
            <a:off x="0" y="1447800"/>
            <a:ext cx="9144000" cy="5410200"/>
          </a:xfrm>
          <a:solidFill>
            <a:schemeClr val="bg1"/>
          </a:solidFill>
        </p:spPr>
        <p:txBody>
          <a:bodyPr/>
          <a:lstStyle/>
          <a:p>
            <a:pPr marL="374650" indent="-374650" eaLnBrk="1" hangingPunct="1">
              <a:buFont typeface="Wingdings" pitchFamily="2" charset="2"/>
              <a:buNone/>
            </a:pPr>
            <a:r>
              <a:rPr lang="en-US" sz="2600" b="1" dirty="0" smtClean="0"/>
              <a:t>CAS vs. Speech Delay</a:t>
            </a:r>
          </a:p>
          <a:p>
            <a:pPr marL="850900" lvl="1" indent="-285750" eaLnBrk="1" hangingPunct="1"/>
            <a:r>
              <a:rPr lang="en-US" sz="2200" b="1" dirty="0" smtClean="0"/>
              <a:t>Differs from errors of children with developmental delay in that does </a:t>
            </a:r>
            <a:r>
              <a:rPr lang="en-US" sz="2200" b="1" i="1" dirty="0" smtClean="0"/>
              <a:t>not follow developmental sequences</a:t>
            </a:r>
            <a:r>
              <a:rPr lang="en-US" sz="2200" b="1" dirty="0" smtClean="0"/>
              <a:t> (later sounds come in earlier, etc.)</a:t>
            </a:r>
          </a:p>
          <a:p>
            <a:pPr marL="374650" indent="-374650" eaLnBrk="1" hangingPunct="1">
              <a:buFont typeface="Wingdings" pitchFamily="2" charset="2"/>
              <a:buNone/>
            </a:pPr>
            <a:r>
              <a:rPr lang="en-US" sz="2600" b="1" dirty="0" smtClean="0"/>
              <a:t>CAS vs. Phonological Processes</a:t>
            </a:r>
          </a:p>
          <a:p>
            <a:pPr marL="850900" lvl="1" indent="-285750" eaLnBrk="1" hangingPunct="1"/>
            <a:r>
              <a:rPr lang="en-US" sz="2200" b="1" dirty="0" smtClean="0"/>
              <a:t>Differs from errors of children with phonological processes in </a:t>
            </a:r>
            <a:r>
              <a:rPr lang="en-US" sz="2200" b="1" i="1" dirty="0" smtClean="0"/>
              <a:t>contrast between voluntary &amp; involuntary performance, error variability</a:t>
            </a:r>
          </a:p>
          <a:p>
            <a:pPr marL="374650" indent="-374650" eaLnBrk="1" hangingPunct="1">
              <a:buFont typeface="Wingdings" pitchFamily="2" charset="2"/>
              <a:buNone/>
            </a:pPr>
            <a:r>
              <a:rPr lang="en-US" sz="2600" b="1" dirty="0" smtClean="0"/>
              <a:t>CAS vs. Dysarthria</a:t>
            </a:r>
          </a:p>
          <a:p>
            <a:pPr marL="850900" lvl="1" indent="-285750" eaLnBrk="1" hangingPunct="1"/>
            <a:r>
              <a:rPr lang="en-US" sz="2200" b="1" dirty="0" smtClean="0"/>
              <a:t>Differs from dysarthria, which has errors in phonation, resonance, articulation &amp; prosody </a:t>
            </a:r>
            <a:r>
              <a:rPr lang="en-US" sz="2200" b="1" i="1" dirty="0" smtClean="0"/>
              <a:t>related to weakness, paralysis</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ctrTitle"/>
          </p:nvPr>
        </p:nvSpPr>
        <p:spPr>
          <a:xfrm>
            <a:off x="457200" y="457200"/>
            <a:ext cx="7772400" cy="1219200"/>
          </a:xfrm>
          <a:solidFill>
            <a:schemeClr val="bg1"/>
          </a:solidFill>
        </p:spPr>
        <p:txBody>
          <a:bodyPr/>
          <a:lstStyle/>
          <a:p>
            <a:pPr eaLnBrk="1" hangingPunct="1"/>
            <a:r>
              <a:rPr lang="en-US" sz="5400" b="0" i="1" dirty="0" smtClean="0"/>
              <a:t>Movement</a:t>
            </a:r>
            <a:endParaRPr lang="en-US" sz="5400" dirty="0" smtClean="0"/>
          </a:p>
        </p:txBody>
      </p:sp>
      <p:sp>
        <p:nvSpPr>
          <p:cNvPr id="14339" name="Text Box 4"/>
          <p:cNvSpPr txBox="1">
            <a:spLocks noChangeArrowheads="1"/>
          </p:cNvSpPr>
          <p:nvPr/>
        </p:nvSpPr>
        <p:spPr bwMode="auto">
          <a:xfrm>
            <a:off x="6927" y="2438400"/>
            <a:ext cx="8162925" cy="3311525"/>
          </a:xfrm>
          <a:prstGeom prst="rect">
            <a:avLst/>
          </a:prstGeom>
          <a:solidFill>
            <a:schemeClr val="bg1"/>
          </a:solidFill>
          <a:ln>
            <a:noFill/>
          </a:ln>
          <a:effec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nSpc>
                <a:spcPct val="110000"/>
              </a:lnSpc>
              <a:buFont typeface="Wingdings" pitchFamily="2" charset="2"/>
              <a:buNone/>
            </a:pPr>
            <a:r>
              <a:rPr lang="en-US" sz="3200" dirty="0">
                <a:latin typeface="Tahoma" pitchFamily="-28" charset="0"/>
              </a:rPr>
              <a:t>For CAS, re-conceptualize the way you think about articulation and phonology</a:t>
            </a:r>
          </a:p>
          <a:p>
            <a:pPr>
              <a:lnSpc>
                <a:spcPct val="110000"/>
              </a:lnSpc>
              <a:buFont typeface="Wingdings" pitchFamily="2" charset="2"/>
              <a:buNone/>
            </a:pPr>
            <a:endParaRPr lang="en-US" sz="3200" dirty="0">
              <a:latin typeface="Tahoma" pitchFamily="-28" charset="0"/>
            </a:endParaRPr>
          </a:p>
          <a:p>
            <a:pPr>
              <a:lnSpc>
                <a:spcPct val="110000"/>
              </a:lnSpc>
              <a:buFont typeface="Wingdings" pitchFamily="2" charset="2"/>
              <a:buChar char="§"/>
            </a:pPr>
            <a:r>
              <a:rPr lang="en-US" sz="3200" dirty="0">
                <a:latin typeface="Tahoma" pitchFamily="-28" charset="0"/>
              </a:rPr>
              <a:t>Move away from thinking about sounds</a:t>
            </a:r>
          </a:p>
          <a:p>
            <a:pPr>
              <a:lnSpc>
                <a:spcPct val="110000"/>
              </a:lnSpc>
              <a:buFont typeface="Wingdings" pitchFamily="2" charset="2"/>
              <a:buChar char="§"/>
            </a:pPr>
            <a:r>
              <a:rPr lang="en-US" sz="3200" dirty="0">
                <a:latin typeface="Tahoma" pitchFamily="-28" charset="0"/>
              </a:rPr>
              <a:t>Don’t think about processes</a:t>
            </a:r>
          </a:p>
          <a:p>
            <a:pPr>
              <a:lnSpc>
                <a:spcPct val="110000"/>
              </a:lnSpc>
              <a:buFont typeface="Wingdings" pitchFamily="2" charset="2"/>
              <a:buChar char="§"/>
            </a:pPr>
            <a:r>
              <a:rPr lang="en-US" sz="3200" dirty="0">
                <a:latin typeface="Tahoma" pitchFamily="-28" charset="0"/>
              </a:rPr>
              <a:t>Movements are the focus</a:t>
            </a:r>
            <a:endParaRPr lang="en-US" dirty="0">
              <a:latin typeface="Tahoma" pitchFamily="-28" charset="0"/>
            </a:endParaRP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a:xfrm>
            <a:off x="749300" y="322263"/>
            <a:ext cx="7043738" cy="1049337"/>
          </a:xfrm>
        </p:spPr>
        <p:txBody>
          <a:bodyPr/>
          <a:lstStyle/>
          <a:p>
            <a:pPr algn="ctr" eaLnBrk="1" hangingPunct="1"/>
            <a:r>
              <a:rPr lang="en-US" sz="4300" smtClean="0"/>
              <a:t>Motor Learning Theory</a:t>
            </a:r>
            <a:endParaRPr lang="en-US" smtClean="0"/>
          </a:p>
        </p:txBody>
      </p:sp>
      <p:sp>
        <p:nvSpPr>
          <p:cNvPr id="15363" name="Rectangle 3"/>
          <p:cNvSpPr>
            <a:spLocks noGrp="1" noChangeArrowheads="1"/>
          </p:cNvSpPr>
          <p:nvPr>
            <p:ph type="body" idx="1"/>
          </p:nvPr>
        </p:nvSpPr>
        <p:spPr>
          <a:xfrm>
            <a:off x="838200" y="1981200"/>
            <a:ext cx="8305800" cy="4495800"/>
          </a:xfrm>
        </p:spPr>
        <p:txBody>
          <a:bodyPr/>
          <a:lstStyle/>
          <a:p>
            <a:pPr marL="609600" indent="-609600" eaLnBrk="1" hangingPunct="1">
              <a:buFont typeface="Wingdings" pitchFamily="2" charset="2"/>
              <a:buNone/>
            </a:pPr>
            <a:r>
              <a:rPr lang="en-US" sz="3900" b="1" smtClean="0"/>
              <a:t>Motor learning occurs as a result of </a:t>
            </a:r>
            <a:r>
              <a:rPr lang="en-US" sz="3900" b="1" i="1" smtClean="0"/>
              <a:t>experience &amp; practice</a:t>
            </a:r>
          </a:p>
          <a:p>
            <a:pPr marL="609600" indent="-609600" eaLnBrk="1" hangingPunct="1">
              <a:buFont typeface="Wingdings" pitchFamily="2" charset="2"/>
              <a:buNone/>
            </a:pPr>
            <a:endParaRPr lang="en-US" sz="3400" b="1" i="1" smtClean="0"/>
          </a:p>
          <a:p>
            <a:pPr marL="990600" lvl="1" indent="-646113" eaLnBrk="1" hangingPunct="1">
              <a:buFontTx/>
              <a:buAutoNum type="arabicPeriod"/>
            </a:pPr>
            <a:r>
              <a:rPr lang="en-US" sz="3500" b="1" i="1" smtClean="0"/>
              <a:t>Pre-practice skills</a:t>
            </a:r>
          </a:p>
          <a:p>
            <a:pPr marL="990600" lvl="1" indent="-646113" eaLnBrk="1" hangingPunct="1">
              <a:buFontTx/>
              <a:buAutoNum type="arabicPeriod"/>
            </a:pPr>
            <a:r>
              <a:rPr lang="en-US" sz="3500" b="1" i="1" smtClean="0"/>
              <a:t>Conditions of Practice</a:t>
            </a:r>
            <a:endParaRPr lang="en-US" sz="1300" b="1" smtClean="0"/>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p:nvPr>
        </p:nvSpPr>
        <p:spPr>
          <a:xfrm>
            <a:off x="304800" y="457200"/>
            <a:ext cx="8382000" cy="1371600"/>
          </a:xfrm>
          <a:solidFill>
            <a:schemeClr val="bg1"/>
          </a:solidFill>
        </p:spPr>
        <p:txBody>
          <a:bodyPr>
            <a:normAutofit fontScale="90000"/>
          </a:bodyPr>
          <a:lstStyle/>
          <a:p>
            <a:pPr eaLnBrk="1" hangingPunct="1"/>
            <a:r>
              <a:rPr lang="en-US" b="0" dirty="0" smtClean="0"/>
              <a:t>Pre-practice to Establish Motor Learning</a:t>
            </a:r>
          </a:p>
        </p:txBody>
      </p:sp>
      <p:sp>
        <p:nvSpPr>
          <p:cNvPr id="17411" name="Rectangle 3"/>
          <p:cNvSpPr>
            <a:spLocks noGrp="1" noChangeArrowheads="1"/>
          </p:cNvSpPr>
          <p:nvPr>
            <p:ph type="body" idx="1"/>
          </p:nvPr>
        </p:nvSpPr>
        <p:spPr/>
        <p:txBody>
          <a:bodyPr>
            <a:normAutofit/>
          </a:bodyPr>
          <a:lstStyle/>
          <a:p>
            <a:pPr eaLnBrk="1" hangingPunct="1">
              <a:buFont typeface="Wingdings" pitchFamily="2" charset="2"/>
              <a:buNone/>
            </a:pPr>
            <a:r>
              <a:rPr lang="en-US" smtClean="0"/>
              <a:t>Pre-practice </a:t>
            </a:r>
            <a:r>
              <a:rPr lang="en-US" i="1" smtClean="0"/>
              <a:t>portion of a therapy session</a:t>
            </a:r>
            <a:r>
              <a:rPr lang="en-US" smtClean="0"/>
              <a:t> involves</a:t>
            </a:r>
            <a:endParaRPr lang="en-US" sz="1700" smtClean="0"/>
          </a:p>
          <a:p>
            <a:pPr lvl="1" eaLnBrk="1" hangingPunct="1"/>
            <a:r>
              <a:rPr lang="en-US" sz="3900" b="1" smtClean="0"/>
              <a:t>Focused attention</a:t>
            </a:r>
          </a:p>
          <a:p>
            <a:pPr lvl="1" eaLnBrk="1" hangingPunct="1"/>
            <a:r>
              <a:rPr lang="en-US" sz="3900" b="1" smtClean="0"/>
              <a:t>Motivation</a:t>
            </a:r>
          </a:p>
          <a:p>
            <a:pPr lvl="1" eaLnBrk="1" hangingPunct="1"/>
            <a:r>
              <a:rPr lang="en-US" sz="3900" b="1" smtClean="0"/>
              <a:t>General idea of task</a:t>
            </a:r>
          </a:p>
          <a:p>
            <a:pPr lvl="1" eaLnBrk="1" hangingPunct="1"/>
            <a:r>
              <a:rPr lang="en-US" sz="3900" b="1" smtClean="0"/>
              <a:t>Observational learning</a:t>
            </a:r>
          </a:p>
        </p:txBody>
      </p:sp>
    </p:spTree>
  </p:cSld>
  <p:clrMapOvr>
    <a:masterClrMapping/>
  </p:clrMapOvr>
  <mc:AlternateContent xmlns:mc="http://schemas.openxmlformats.org/markup-compatibility/2006">
    <mc:Choice xmlns=""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1906</Words>
  <Application>Microsoft Office PowerPoint</Application>
  <PresentationFormat>On-screen Show (4:3)</PresentationFormat>
  <Paragraphs>239</Paragraphs>
  <Slides>36</Slides>
  <Notes>12</Notes>
  <HiddenSlides>1</HiddenSlides>
  <MMClips>0</MMClips>
  <ScaleCrop>false</ScaleCrop>
  <HeadingPairs>
    <vt:vector size="4" baseType="variant">
      <vt:variant>
        <vt:lpstr>Theme</vt:lpstr>
      </vt:variant>
      <vt:variant>
        <vt:i4>1</vt:i4>
      </vt:variant>
      <vt:variant>
        <vt:lpstr>Slide Titles</vt:lpstr>
      </vt:variant>
      <vt:variant>
        <vt:i4>36</vt:i4>
      </vt:variant>
    </vt:vector>
  </HeadingPairs>
  <TitlesOfParts>
    <vt:vector size="37" baseType="lpstr">
      <vt:lpstr>Office Theme</vt:lpstr>
      <vt:lpstr>Childhood Apraxia Defined</vt:lpstr>
      <vt:lpstr>Demographics</vt:lpstr>
      <vt:lpstr>CAS &amp; Impact on  Overall Communication</vt:lpstr>
      <vt:lpstr>CAS &amp; Impact on  Overall Communication</vt:lpstr>
      <vt:lpstr>CAS Clinical Indicators </vt:lpstr>
      <vt:lpstr>Differential Diagnosis</vt:lpstr>
      <vt:lpstr>Movement</vt:lpstr>
      <vt:lpstr>Motor Learning Theory</vt:lpstr>
      <vt:lpstr>Pre-practice to Establish Motor Learning</vt:lpstr>
      <vt:lpstr>Focused Attention</vt:lpstr>
      <vt:lpstr>Motivation</vt:lpstr>
      <vt:lpstr> General Idea of Task</vt:lpstr>
      <vt:lpstr>Observational Learning</vt:lpstr>
      <vt:lpstr>Establish Reference of Correctness</vt:lpstr>
      <vt:lpstr>Repetitive Practice</vt:lpstr>
      <vt:lpstr> Mass vs. Distributed Practice</vt:lpstr>
      <vt:lpstr>Knowledge of Performance</vt:lpstr>
      <vt:lpstr>Rate &amp; Prosody Considerations</vt:lpstr>
      <vt:lpstr>Hierarchy of Response/Cued Support</vt:lpstr>
      <vt:lpstr>Intervention Strategy</vt:lpstr>
      <vt:lpstr>Play &amp; Success Beginning sessions</vt:lpstr>
      <vt:lpstr>Move into new movements</vt:lpstr>
      <vt:lpstr>Reinforce Lots of Utterances</vt:lpstr>
      <vt:lpstr>Base List </vt:lpstr>
      <vt:lpstr>Direct Imitation</vt:lpstr>
      <vt:lpstr>Break Down &amp; New Next, 1 of the following occurs…</vt:lpstr>
      <vt:lpstr>Produce new word  (not on base list)</vt:lpstr>
      <vt:lpstr>SLP probes for new words  (during play/activities)</vt:lpstr>
      <vt:lpstr>Conditions of Practice</vt:lpstr>
      <vt:lpstr>Combinations</vt:lpstr>
      <vt:lpstr>Rudimentary Carrier Phrases</vt:lpstr>
      <vt:lpstr>Carrier Phrases = Coarticulation</vt:lpstr>
      <vt:lpstr>Generalization Books</vt:lpstr>
      <vt:lpstr>Functional Communication</vt:lpstr>
      <vt:lpstr>As intelligibility improves…</vt:lpstr>
      <vt:lpstr>Documenting Progress</vt:lpstr>
    </vt:vector>
  </TitlesOfParts>
  <Company>EGPS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Childhood Apraxia Defined</dc:title>
  <dc:creator>prakovic</dc:creator>
  <cp:lastModifiedBy>prakovic</cp:lastModifiedBy>
  <cp:revision>1</cp:revision>
  <dcterms:created xsi:type="dcterms:W3CDTF">2012-01-24T15:48:36Z</dcterms:created>
  <dcterms:modified xsi:type="dcterms:W3CDTF">2012-01-24T15:48:57Z</dcterms:modified>
</cp:coreProperties>
</file>

<file path=docProps/thumbnail.jpeg>
</file>